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1"/>
  </p:notesMasterIdLst>
  <p:handoutMasterIdLst>
    <p:handoutMasterId r:id="rId82"/>
  </p:handoutMasterIdLst>
  <p:sldIdLst>
    <p:sldId id="256" r:id="rId2"/>
    <p:sldId id="374" r:id="rId3"/>
    <p:sldId id="358" r:id="rId4"/>
    <p:sldId id="359" r:id="rId5"/>
    <p:sldId id="269" r:id="rId6"/>
    <p:sldId id="270" r:id="rId7"/>
    <p:sldId id="271" r:id="rId8"/>
    <p:sldId id="272" r:id="rId9"/>
    <p:sldId id="274" r:id="rId10"/>
    <p:sldId id="276" r:id="rId11"/>
    <p:sldId id="277" r:id="rId12"/>
    <p:sldId id="278" r:id="rId13"/>
    <p:sldId id="287" r:id="rId14"/>
    <p:sldId id="279" r:id="rId15"/>
    <p:sldId id="280" r:id="rId16"/>
    <p:sldId id="281" r:id="rId17"/>
    <p:sldId id="282" r:id="rId18"/>
    <p:sldId id="283" r:id="rId19"/>
    <p:sldId id="284" r:id="rId20"/>
    <p:sldId id="292" r:id="rId21"/>
    <p:sldId id="288" r:id="rId22"/>
    <p:sldId id="289" r:id="rId23"/>
    <p:sldId id="290" r:id="rId24"/>
    <p:sldId id="291" r:id="rId25"/>
    <p:sldId id="295" r:id="rId26"/>
    <p:sldId id="296" r:id="rId27"/>
    <p:sldId id="293" r:id="rId28"/>
    <p:sldId id="294" r:id="rId29"/>
    <p:sldId id="298" r:id="rId30"/>
    <p:sldId id="300" r:id="rId31"/>
    <p:sldId id="302" r:id="rId32"/>
    <p:sldId id="303" r:id="rId33"/>
    <p:sldId id="305" r:id="rId34"/>
    <p:sldId id="306" r:id="rId35"/>
    <p:sldId id="308" r:id="rId36"/>
    <p:sldId id="309" r:id="rId37"/>
    <p:sldId id="307" r:id="rId38"/>
    <p:sldId id="299" r:id="rId39"/>
    <p:sldId id="310" r:id="rId40"/>
    <p:sldId id="373" r:id="rId41"/>
    <p:sldId id="372" r:id="rId42"/>
    <p:sldId id="314" r:id="rId43"/>
    <p:sldId id="315" r:id="rId44"/>
    <p:sldId id="316" r:id="rId45"/>
    <p:sldId id="323" r:id="rId46"/>
    <p:sldId id="318" r:id="rId47"/>
    <p:sldId id="320" r:id="rId48"/>
    <p:sldId id="319" r:id="rId49"/>
    <p:sldId id="367" r:id="rId50"/>
    <p:sldId id="368" r:id="rId51"/>
    <p:sldId id="369" r:id="rId52"/>
    <p:sldId id="370" r:id="rId53"/>
    <p:sldId id="371" r:id="rId54"/>
    <p:sldId id="328" r:id="rId55"/>
    <p:sldId id="329" r:id="rId56"/>
    <p:sldId id="330" r:id="rId57"/>
    <p:sldId id="331" r:id="rId58"/>
    <p:sldId id="332" r:id="rId59"/>
    <p:sldId id="333" r:id="rId60"/>
    <p:sldId id="334" r:id="rId61"/>
    <p:sldId id="335" r:id="rId62"/>
    <p:sldId id="336" r:id="rId63"/>
    <p:sldId id="366" r:id="rId64"/>
    <p:sldId id="337" r:id="rId65"/>
    <p:sldId id="338" r:id="rId66"/>
    <p:sldId id="339" r:id="rId67"/>
    <p:sldId id="340" r:id="rId68"/>
    <p:sldId id="342" r:id="rId69"/>
    <p:sldId id="341" r:id="rId70"/>
    <p:sldId id="345" r:id="rId71"/>
    <p:sldId id="344" r:id="rId72"/>
    <p:sldId id="375" r:id="rId73"/>
    <p:sldId id="343" r:id="rId74"/>
    <p:sldId id="350" r:id="rId75"/>
    <p:sldId id="351" r:id="rId76"/>
    <p:sldId id="352" r:id="rId77"/>
    <p:sldId id="365" r:id="rId78"/>
    <p:sldId id="353" r:id="rId79"/>
    <p:sldId id="354" r:id="rId80"/>
  </p:sldIdLst>
  <p:sldSz cx="9144000" cy="6858000" type="screen4x3"/>
  <p:notesSz cx="6797675" cy="9926638"/>
  <p:defaultTextStyle>
    <a:defPPr>
      <a:defRPr lang="sl-SI"/>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615" autoAdjust="0"/>
    <p:restoredTop sz="86401" autoAdjust="0"/>
  </p:normalViewPr>
  <p:slideViewPr>
    <p:cSldViewPr>
      <p:cViewPr varScale="1">
        <p:scale>
          <a:sx n="73" d="100"/>
          <a:sy n="73" d="100"/>
        </p:scale>
        <p:origin x="-994" y="-77"/>
      </p:cViewPr>
      <p:guideLst>
        <p:guide orient="horz" pos="2160"/>
        <p:guide pos="2880"/>
      </p:guideLst>
    </p:cSldViewPr>
  </p:slideViewPr>
  <p:outlineViewPr>
    <p:cViewPr>
      <p:scale>
        <a:sx n="33" d="100"/>
        <a:sy n="33" d="100"/>
      </p:scale>
      <p:origin x="0" y="22170"/>
    </p:cViewPr>
  </p:outlineViewPr>
  <p:notesTextViewPr>
    <p:cViewPr>
      <p:scale>
        <a:sx n="100" d="100"/>
        <a:sy n="100" d="100"/>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sl-SI"/>
          </a:p>
        </p:txBody>
      </p:sp>
      <p:sp>
        <p:nvSpPr>
          <p:cNvPr id="3" name="Ograda datuma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B9736FF7-1472-4C6F-85E4-EC0EE96DC89A}" type="datetimeFigureOut">
              <a:rPr lang="sl-SI"/>
              <a:pPr>
                <a:defRPr/>
              </a:pPr>
              <a:t>8.10.2013</a:t>
            </a:fld>
            <a:endParaRPr lang="sl-SI"/>
          </a:p>
        </p:txBody>
      </p:sp>
      <p:sp>
        <p:nvSpPr>
          <p:cNvPr id="4" name="Ograda noge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sl-SI"/>
          </a:p>
        </p:txBody>
      </p:sp>
      <p:sp>
        <p:nvSpPr>
          <p:cNvPr id="5" name="Ograda številke diapozitiva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D7A5F00-78ED-463F-8CD9-521491D08477}" type="slidenum">
              <a:rPr lang="sl-SI"/>
              <a:pPr>
                <a:defRPr/>
              </a:pPr>
              <a:t>‹#›</a:t>
            </a:fld>
            <a:endParaRPr lang="sl-SI"/>
          </a:p>
        </p:txBody>
      </p:sp>
    </p:spTree>
    <p:extLst>
      <p:ext uri="{BB962C8B-B14F-4D97-AF65-F5344CB8AC3E}">
        <p14:creationId xmlns:p14="http://schemas.microsoft.com/office/powerpoint/2010/main" val="4162231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smtClean="0">
                <a:latin typeface="Calibri" pitchFamily="34" charset="0"/>
              </a:defRPr>
            </a:lvl1pPr>
          </a:lstStyle>
          <a:p>
            <a:pPr>
              <a:defRPr/>
            </a:pPr>
            <a:endParaRPr lang="sl-SI" dirty="0"/>
          </a:p>
        </p:txBody>
      </p:sp>
      <p:sp>
        <p:nvSpPr>
          <p:cNvPr id="3" name="Ograda datuma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smtClean="0">
                <a:latin typeface="Calibri" pitchFamily="34" charset="0"/>
              </a:defRPr>
            </a:lvl1pPr>
          </a:lstStyle>
          <a:p>
            <a:pPr>
              <a:defRPr/>
            </a:pPr>
            <a:fld id="{4EFB95C9-ABE8-49DE-ADD1-8CE452F4B9FB}" type="datetimeFigureOut">
              <a:rPr lang="sl-SI" smtClean="0"/>
              <a:pPr>
                <a:defRPr/>
              </a:pPr>
              <a:t>8.10.2013</a:t>
            </a:fld>
            <a:endParaRPr lang="sl-SI" dirty="0"/>
          </a:p>
        </p:txBody>
      </p:sp>
      <p:sp>
        <p:nvSpPr>
          <p:cNvPr id="4" name="Ograda stranske slik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sl-SI" noProof="0" smtClean="0"/>
          </a:p>
        </p:txBody>
      </p:sp>
      <p:sp>
        <p:nvSpPr>
          <p:cNvPr id="5" name="Ograda opomb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sl-SI" noProof="0" smtClean="0"/>
              <a:t>Kliknite, če želite urediti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p>
        </p:txBody>
      </p:sp>
      <p:sp>
        <p:nvSpPr>
          <p:cNvPr id="6" name="Ograda no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smtClean="0">
                <a:latin typeface="Calibri" pitchFamily="34" charset="0"/>
              </a:defRPr>
            </a:lvl1pPr>
          </a:lstStyle>
          <a:p>
            <a:pPr>
              <a:defRPr/>
            </a:pPr>
            <a:endParaRPr lang="sl-SI" dirty="0"/>
          </a:p>
        </p:txBody>
      </p:sp>
      <p:sp>
        <p:nvSpPr>
          <p:cNvPr id="7" name="Ograda številke diapozitiva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smtClean="0">
                <a:latin typeface="Calibri" pitchFamily="34" charset="0"/>
              </a:defRPr>
            </a:lvl1pPr>
          </a:lstStyle>
          <a:p>
            <a:pPr>
              <a:defRPr/>
            </a:pPr>
            <a:fld id="{42E1410C-00E0-4162-A4C3-6AFE32B68AFA}" type="slidenum">
              <a:rPr lang="sl-SI" smtClean="0"/>
              <a:pPr>
                <a:defRPr/>
              </a:pPr>
              <a:t>‹#›</a:t>
            </a:fld>
            <a:endParaRPr lang="sl-SI" dirty="0"/>
          </a:p>
        </p:txBody>
      </p:sp>
    </p:spTree>
    <p:extLst>
      <p:ext uri="{BB962C8B-B14F-4D97-AF65-F5344CB8AC3E}">
        <p14:creationId xmlns:p14="http://schemas.microsoft.com/office/powerpoint/2010/main" val="42263998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Ograda stranske slike 1"/>
          <p:cNvSpPr>
            <a:spLocks noGrp="1" noRot="1" noChangeAspect="1" noTextEdit="1"/>
          </p:cNvSpPr>
          <p:nvPr>
            <p:ph type="sldImg"/>
          </p:nvPr>
        </p:nvSpPr>
        <p:spPr bwMode="auto">
          <a:noFill/>
          <a:ln>
            <a:solidFill>
              <a:srgbClr val="000000"/>
            </a:solidFill>
            <a:miter lim="800000"/>
            <a:headEnd/>
            <a:tailEnd/>
          </a:ln>
        </p:spPr>
      </p:sp>
      <p:sp>
        <p:nvSpPr>
          <p:cNvPr id="50179" name="Ograda opomb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sl-SI" smtClean="0"/>
          </a:p>
        </p:txBody>
      </p:sp>
      <p:sp>
        <p:nvSpPr>
          <p:cNvPr id="50180" name="Ograda številke diapoz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F6EFE8-DD66-4A53-990F-FAC86961C56F}" type="slidenum">
              <a:rPr lang="sl-SI"/>
              <a:pPr/>
              <a:t>1</a:t>
            </a:fld>
            <a:endParaRPr lang="sl-SI"/>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pPr>
              <a:defRPr/>
            </a:pPr>
            <a:fld id="{42E1410C-00E0-4162-A4C3-6AFE32B68AFA}" type="slidenum">
              <a:rPr lang="sl-SI" smtClean="0"/>
              <a:pPr>
                <a:defRPr/>
              </a:pPr>
              <a:t>79</a:t>
            </a:fld>
            <a:endParaRPr lang="sl-SI" dirty="0"/>
          </a:p>
        </p:txBody>
      </p:sp>
    </p:spTree>
    <p:extLst>
      <p:ext uri="{BB962C8B-B14F-4D97-AF65-F5344CB8AC3E}">
        <p14:creationId xmlns:p14="http://schemas.microsoft.com/office/powerpoint/2010/main" val="2882820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lvl1pPr>
              <a:defRPr>
                <a:solidFill>
                  <a:schemeClr val="bg1"/>
                </a:solidFill>
              </a:defRPr>
            </a:lvl1pPr>
          </a:lstStyle>
          <a:p>
            <a:r>
              <a:rPr lang="sl-SI" dirty="0" smtClean="0"/>
              <a:t>Kliknite, če želite urediti slog naslova matrice</a:t>
            </a:r>
            <a:endParaRPr lang="sl-SI" dirty="0"/>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dirty="0" smtClean="0"/>
              <a:t>Kliknite, če želite urediti slog podnaslova matrice</a:t>
            </a:r>
            <a:endParaRPr lang="sl-SI" dirty="0"/>
          </a:p>
        </p:txBody>
      </p:sp>
      <p:sp>
        <p:nvSpPr>
          <p:cNvPr id="4" name="Ograda datuma 3"/>
          <p:cNvSpPr>
            <a:spLocks noGrp="1"/>
          </p:cNvSpPr>
          <p:nvPr>
            <p:ph type="dt" sz="half" idx="10"/>
          </p:nvPr>
        </p:nvSpPr>
        <p:spPr/>
        <p:txBody>
          <a:bodyPr/>
          <a:lstStyle>
            <a:lvl1pPr>
              <a:defRPr/>
            </a:lvl1pPr>
          </a:lstStyle>
          <a:p>
            <a:pPr>
              <a:defRPr/>
            </a:pPr>
            <a:fld id="{8331B04A-7D5C-4018-9670-A3B233D5B70C}" type="datetime1">
              <a:rPr lang="sl-SI" smtClean="0"/>
              <a:t>8.10.2013</a:t>
            </a:fld>
            <a:endParaRPr lang="sl-SI"/>
          </a:p>
        </p:txBody>
      </p:sp>
      <p:sp>
        <p:nvSpPr>
          <p:cNvPr id="5" name="Ograda noge 4"/>
          <p:cNvSpPr>
            <a:spLocks noGrp="1"/>
          </p:cNvSpPr>
          <p:nvPr>
            <p:ph type="ftr" sz="quarter" idx="11"/>
          </p:nvPr>
        </p:nvSpPr>
        <p:spPr/>
        <p:txBody>
          <a:bodyPr/>
          <a:lstStyle>
            <a:lvl1pPr>
              <a:defRPr/>
            </a:lvl1p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lvl1pPr>
              <a:defRPr/>
            </a:lvl1pPr>
          </a:lstStyle>
          <a:p>
            <a:pPr>
              <a:defRPr/>
            </a:pPr>
            <a:fld id="{246F1297-9D88-43FF-841B-222D7D794B71}" type="slidenum">
              <a:rPr lang="sl-SI"/>
              <a:pPr>
                <a:defRPr/>
              </a:pPr>
              <a:t>‹#›</a:t>
            </a:fld>
            <a:endParaRPr lang="sl-SI"/>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solidFill>
                  <a:schemeClr val="bg1"/>
                </a:solidFill>
              </a:defRPr>
            </a:lvl1pPr>
          </a:lstStyle>
          <a:p>
            <a:r>
              <a:rPr lang="sl-SI" dirty="0" smtClean="0"/>
              <a:t>Kliknite, če želite urediti slog naslova matrice</a:t>
            </a:r>
            <a:endParaRPr lang="sl-SI" dirty="0"/>
          </a:p>
        </p:txBody>
      </p:sp>
      <p:sp>
        <p:nvSpPr>
          <p:cNvPr id="3" name="Ograda navpičnega besedila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l-SI" dirty="0" smtClean="0"/>
              <a:t>Kliknite, če želite urediti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grada datuma 3"/>
          <p:cNvSpPr>
            <a:spLocks noGrp="1"/>
          </p:cNvSpPr>
          <p:nvPr>
            <p:ph type="dt" sz="half" idx="10"/>
          </p:nvPr>
        </p:nvSpPr>
        <p:spPr/>
        <p:txBody>
          <a:bodyPr/>
          <a:lstStyle>
            <a:lvl1pPr>
              <a:defRPr/>
            </a:lvl1pPr>
          </a:lstStyle>
          <a:p>
            <a:pPr>
              <a:defRPr/>
            </a:pPr>
            <a:fld id="{A9971171-9F94-4A3D-8C91-B5C027034E6A}" type="datetime1">
              <a:rPr lang="sl-SI" smtClean="0"/>
              <a:t>8.10.2013</a:t>
            </a:fld>
            <a:endParaRPr lang="sl-SI"/>
          </a:p>
        </p:txBody>
      </p:sp>
      <p:sp>
        <p:nvSpPr>
          <p:cNvPr id="5" name="Ograda noge 4"/>
          <p:cNvSpPr>
            <a:spLocks noGrp="1"/>
          </p:cNvSpPr>
          <p:nvPr>
            <p:ph type="ftr" sz="quarter" idx="11"/>
          </p:nvPr>
        </p:nvSpPr>
        <p:spPr/>
        <p:txBody>
          <a:bodyPr/>
          <a:lstStyle>
            <a:lvl1pPr>
              <a:defRPr/>
            </a:lvl1p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lvl1pPr>
              <a:defRPr/>
            </a:lvl1pPr>
          </a:lstStyle>
          <a:p>
            <a:pPr>
              <a:defRPr/>
            </a:pPr>
            <a:fld id="{E11CF78D-28D5-4E02-A7C7-455FE7B7ACAD}" type="slidenum">
              <a:rPr lang="sl-SI"/>
              <a:pPr>
                <a:defRPr/>
              </a:pPr>
              <a:t>‹#›</a:t>
            </a:fld>
            <a:endParaRPr lang="sl-S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lvl1pPr>
              <a:defRPr>
                <a:solidFill>
                  <a:schemeClr val="bg1"/>
                </a:solidFill>
              </a:defRPr>
            </a:lvl1pPr>
          </a:lstStyle>
          <a:p>
            <a:r>
              <a:rPr lang="sl-SI" dirty="0" smtClean="0"/>
              <a:t>Kliknite, če želite urediti slog naslova matrice</a:t>
            </a:r>
            <a:endParaRPr lang="sl-SI" dirty="0"/>
          </a:p>
        </p:txBody>
      </p:sp>
      <p:sp>
        <p:nvSpPr>
          <p:cNvPr id="3" name="Ograda navpičnega besedila 2"/>
          <p:cNvSpPr>
            <a:spLocks noGrp="1"/>
          </p:cNvSpPr>
          <p:nvPr>
            <p:ph type="body" orient="vert" idx="1"/>
          </p:nvPr>
        </p:nvSpPr>
        <p:spPr>
          <a:xfrm>
            <a:off x="457200" y="274638"/>
            <a:ext cx="6019800" cy="5851525"/>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l-SI" dirty="0" smtClean="0"/>
              <a:t>Kliknite, če želite urediti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grada datuma 3"/>
          <p:cNvSpPr>
            <a:spLocks noGrp="1"/>
          </p:cNvSpPr>
          <p:nvPr>
            <p:ph type="dt" sz="half" idx="10"/>
          </p:nvPr>
        </p:nvSpPr>
        <p:spPr/>
        <p:txBody>
          <a:bodyPr/>
          <a:lstStyle>
            <a:lvl1pPr>
              <a:defRPr/>
            </a:lvl1pPr>
          </a:lstStyle>
          <a:p>
            <a:pPr>
              <a:defRPr/>
            </a:pPr>
            <a:fld id="{1677D1EC-2880-49E6-AD53-888C06EA1D46}" type="datetime1">
              <a:rPr lang="sl-SI" smtClean="0"/>
              <a:t>8.10.2013</a:t>
            </a:fld>
            <a:endParaRPr lang="sl-SI"/>
          </a:p>
        </p:txBody>
      </p:sp>
      <p:sp>
        <p:nvSpPr>
          <p:cNvPr id="5" name="Ograda noge 4"/>
          <p:cNvSpPr>
            <a:spLocks noGrp="1"/>
          </p:cNvSpPr>
          <p:nvPr>
            <p:ph type="ftr" sz="quarter" idx="11"/>
          </p:nvPr>
        </p:nvSpPr>
        <p:spPr/>
        <p:txBody>
          <a:bodyPr/>
          <a:lstStyle>
            <a:lvl1pPr>
              <a:defRPr/>
            </a:lvl1p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lvl1pPr>
              <a:defRPr/>
            </a:lvl1pPr>
          </a:lstStyle>
          <a:p>
            <a:pPr>
              <a:defRPr/>
            </a:pPr>
            <a:fld id="{A5096123-2932-4DF1-A4CA-CBDDB0E27378}" type="slidenum">
              <a:rPr lang="sl-SI"/>
              <a:pPr>
                <a:defRPr/>
              </a:pPr>
              <a:t>‹#›</a:t>
            </a:fld>
            <a:endParaRPr lang="sl-SI"/>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571480"/>
            <a:ext cx="8229600" cy="846158"/>
          </a:xfrm>
        </p:spPr>
        <p:txBody>
          <a:bodyPr/>
          <a:lstStyle>
            <a:lvl1pPr>
              <a:defRPr>
                <a:solidFill>
                  <a:schemeClr val="bg1"/>
                </a:solidFill>
              </a:defRPr>
            </a:lvl1pPr>
          </a:lstStyle>
          <a:p>
            <a:r>
              <a:rPr lang="sl-SI" dirty="0" smtClean="0"/>
              <a:t>Kliknite, če želite urediti slog naslova matrice</a:t>
            </a:r>
            <a:endParaRPr lang="sl-SI" dirty="0"/>
          </a:p>
        </p:txBody>
      </p:sp>
      <p:sp>
        <p:nvSpPr>
          <p:cNvPr id="3" name="Ograda vsebine 2"/>
          <p:cNvSpPr>
            <a:spLocks noGrp="1"/>
          </p:cNvSpPr>
          <p:nvPr>
            <p:ph idx="1"/>
          </p:nvPr>
        </p:nvSpPr>
        <p:spPr/>
        <p:txBody>
          <a:bodyPr/>
          <a:lstStyle>
            <a:lvl1pP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l-SI" dirty="0" smtClean="0"/>
              <a:t>Kliknite, če želite urediti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grada datuma 3"/>
          <p:cNvSpPr>
            <a:spLocks noGrp="1"/>
          </p:cNvSpPr>
          <p:nvPr>
            <p:ph type="dt" sz="half" idx="10"/>
          </p:nvPr>
        </p:nvSpPr>
        <p:spPr/>
        <p:txBody>
          <a:bodyPr/>
          <a:lstStyle>
            <a:lvl1pPr>
              <a:defRPr/>
            </a:lvl1pPr>
          </a:lstStyle>
          <a:p>
            <a:pPr>
              <a:defRPr/>
            </a:pPr>
            <a:fld id="{4353E6C7-C5DE-4803-B3D3-93C2A84AF6B6}" type="datetime1">
              <a:rPr lang="sl-SI" smtClean="0"/>
              <a:t>8.10.2013</a:t>
            </a:fld>
            <a:endParaRPr lang="sl-SI"/>
          </a:p>
        </p:txBody>
      </p:sp>
      <p:sp>
        <p:nvSpPr>
          <p:cNvPr id="5" name="Ograda noge 4"/>
          <p:cNvSpPr>
            <a:spLocks noGrp="1"/>
          </p:cNvSpPr>
          <p:nvPr>
            <p:ph type="ftr" sz="quarter" idx="11"/>
          </p:nvPr>
        </p:nvSpPr>
        <p:spPr/>
        <p:txBody>
          <a:bodyPr/>
          <a:lstStyle>
            <a:lvl1pPr>
              <a:defRPr/>
            </a:lvl1p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lvl1pPr>
              <a:defRPr/>
            </a:lvl1pPr>
          </a:lstStyle>
          <a:p>
            <a:pPr>
              <a:defRPr/>
            </a:pPr>
            <a:fld id="{81BE239E-3183-4DEE-9D4D-AE7B05DE90B9}" type="slidenum">
              <a:rPr lang="sl-SI"/>
              <a:pPr>
                <a:defRPr/>
              </a:pPr>
              <a:t>‹#›</a:t>
            </a:fld>
            <a:endParaRPr lang="sl-SI"/>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solidFill>
                  <a:schemeClr val="bg1"/>
                </a:solidFill>
              </a:defRPr>
            </a:lvl1pPr>
          </a:lstStyle>
          <a:p>
            <a:r>
              <a:rPr lang="sl-SI" dirty="0" smtClean="0"/>
              <a:t>Kliknite, če želite urediti slog naslova matrice</a:t>
            </a:r>
            <a:endParaRPr lang="sl-SI" dirty="0"/>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Kliknite, če želite urediti sloge besedila matrice</a:t>
            </a:r>
          </a:p>
        </p:txBody>
      </p:sp>
      <p:sp>
        <p:nvSpPr>
          <p:cNvPr id="4" name="Ograda datuma 3"/>
          <p:cNvSpPr>
            <a:spLocks noGrp="1"/>
          </p:cNvSpPr>
          <p:nvPr>
            <p:ph type="dt" sz="half" idx="10"/>
          </p:nvPr>
        </p:nvSpPr>
        <p:spPr/>
        <p:txBody>
          <a:bodyPr/>
          <a:lstStyle>
            <a:lvl1pPr>
              <a:defRPr/>
            </a:lvl1pPr>
          </a:lstStyle>
          <a:p>
            <a:pPr>
              <a:defRPr/>
            </a:pPr>
            <a:fld id="{D685B471-B840-4D11-A237-4D09BB40E2AE}" type="datetime1">
              <a:rPr lang="sl-SI" smtClean="0"/>
              <a:t>8.10.2013</a:t>
            </a:fld>
            <a:endParaRPr lang="sl-SI"/>
          </a:p>
        </p:txBody>
      </p:sp>
      <p:sp>
        <p:nvSpPr>
          <p:cNvPr id="5" name="Ograda noge 4"/>
          <p:cNvSpPr>
            <a:spLocks noGrp="1"/>
          </p:cNvSpPr>
          <p:nvPr>
            <p:ph type="ftr" sz="quarter" idx="11"/>
          </p:nvPr>
        </p:nvSpPr>
        <p:spPr/>
        <p:txBody>
          <a:bodyPr/>
          <a:lstStyle>
            <a:lvl1pPr>
              <a:defRPr/>
            </a:lvl1p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lvl1pPr>
              <a:defRPr/>
            </a:lvl1pPr>
          </a:lstStyle>
          <a:p>
            <a:pPr>
              <a:defRPr/>
            </a:pPr>
            <a:fld id="{4032D035-6F50-43D5-9C31-E531E47A3779}" type="slidenum">
              <a:rPr lang="sl-SI"/>
              <a:pPr>
                <a:defRPr/>
              </a:pPr>
              <a:t>‹#›</a:t>
            </a:fld>
            <a:endParaRPr lang="sl-SI"/>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a:xfrm>
            <a:off x="457200" y="571480"/>
            <a:ext cx="8229600" cy="846158"/>
          </a:xfrm>
        </p:spPr>
        <p:txBody>
          <a:bodyPr/>
          <a:lstStyle>
            <a:lvl1pPr>
              <a:defRPr>
                <a:solidFill>
                  <a:schemeClr val="bg1"/>
                </a:solidFill>
              </a:defRPr>
            </a:lvl1pPr>
          </a:lstStyle>
          <a:p>
            <a:r>
              <a:rPr lang="sl-SI" dirty="0" smtClean="0"/>
              <a:t>Kliknite, če želite urediti slog naslova matrice</a:t>
            </a:r>
            <a:endParaRPr lang="sl-SI" dirty="0"/>
          </a:p>
        </p:txBody>
      </p:sp>
      <p:sp>
        <p:nvSpPr>
          <p:cNvPr id="3" name="Ograda vsebine 2"/>
          <p:cNvSpPr>
            <a:spLocks noGrp="1"/>
          </p:cNvSpPr>
          <p:nvPr>
            <p:ph sz="half" idx="1"/>
          </p:nvPr>
        </p:nvSpPr>
        <p:spPr>
          <a:xfrm>
            <a:off x="457200" y="1600200"/>
            <a:ext cx="40386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sl-SI" dirty="0" smtClean="0"/>
              <a:t>Kliknite, če želite urediti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grada vsebine 3"/>
          <p:cNvSpPr>
            <a:spLocks noGrp="1"/>
          </p:cNvSpPr>
          <p:nvPr>
            <p:ph sz="half" idx="2"/>
          </p:nvPr>
        </p:nvSpPr>
        <p:spPr>
          <a:xfrm>
            <a:off x="4648200" y="1600200"/>
            <a:ext cx="40386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sl-SI" dirty="0" smtClean="0"/>
              <a:t>Kliknite, če želite urediti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grada datuma 3"/>
          <p:cNvSpPr>
            <a:spLocks noGrp="1"/>
          </p:cNvSpPr>
          <p:nvPr>
            <p:ph type="dt" sz="half" idx="10"/>
          </p:nvPr>
        </p:nvSpPr>
        <p:spPr/>
        <p:txBody>
          <a:bodyPr/>
          <a:lstStyle>
            <a:lvl1pPr>
              <a:defRPr/>
            </a:lvl1pPr>
          </a:lstStyle>
          <a:p>
            <a:pPr>
              <a:defRPr/>
            </a:pPr>
            <a:fld id="{7F4B946A-3160-43FB-9948-83F36492D994}" type="datetime1">
              <a:rPr lang="sl-SI" smtClean="0"/>
              <a:t>8.10.2013</a:t>
            </a:fld>
            <a:endParaRPr lang="sl-SI"/>
          </a:p>
        </p:txBody>
      </p:sp>
      <p:sp>
        <p:nvSpPr>
          <p:cNvPr id="6" name="Ograda noge 4"/>
          <p:cNvSpPr>
            <a:spLocks noGrp="1"/>
          </p:cNvSpPr>
          <p:nvPr>
            <p:ph type="ftr" sz="quarter" idx="11"/>
          </p:nvPr>
        </p:nvSpPr>
        <p:spPr/>
        <p:txBody>
          <a:bodyPr/>
          <a:lstStyle>
            <a:lvl1pPr>
              <a:defRPr/>
            </a:lvl1pPr>
          </a:lstStyle>
          <a:p>
            <a:pPr>
              <a:defRPr/>
            </a:pPr>
            <a:r>
              <a:rPr lang="sl-SI" smtClean="0"/>
              <a:t>Milena Bon: Oaze - dnevne sobe</a:t>
            </a:r>
            <a:endParaRPr lang="sl-SI"/>
          </a:p>
        </p:txBody>
      </p:sp>
      <p:sp>
        <p:nvSpPr>
          <p:cNvPr id="7" name="Ograda številke diapozitiva 5"/>
          <p:cNvSpPr>
            <a:spLocks noGrp="1"/>
          </p:cNvSpPr>
          <p:nvPr>
            <p:ph type="sldNum" sz="quarter" idx="12"/>
          </p:nvPr>
        </p:nvSpPr>
        <p:spPr/>
        <p:txBody>
          <a:bodyPr/>
          <a:lstStyle>
            <a:lvl1pPr>
              <a:defRPr/>
            </a:lvl1pPr>
          </a:lstStyle>
          <a:p>
            <a:pPr>
              <a:defRPr/>
            </a:pPr>
            <a:fld id="{0ED25C78-8885-48B7-B93E-C8454D1313C2}" type="slidenum">
              <a:rPr lang="sl-SI"/>
              <a:pPr>
                <a:defRPr/>
              </a:pPr>
              <a:t>‹#›</a:t>
            </a:fld>
            <a:endParaRPr lang="sl-SI"/>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solidFill>
                  <a:schemeClr val="bg1"/>
                </a:solidFill>
              </a:defRPr>
            </a:lvl1pPr>
          </a:lstStyle>
          <a:p>
            <a:r>
              <a:rPr lang="sl-SI" dirty="0" smtClean="0"/>
              <a:t>Kliknite, če želite urediti slog naslova matrice</a:t>
            </a:r>
            <a:endParaRPr lang="sl-SI" dirty="0"/>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Kliknite, če želite urediti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sl-SI" dirty="0" smtClean="0"/>
              <a:t>Kliknite, če želite urediti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Kliknite, če želite urediti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sl-SI" dirty="0" smtClean="0"/>
              <a:t>Kliknite, če želite urediti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7" name="Ograda datuma 3"/>
          <p:cNvSpPr>
            <a:spLocks noGrp="1"/>
          </p:cNvSpPr>
          <p:nvPr>
            <p:ph type="dt" sz="half" idx="10"/>
          </p:nvPr>
        </p:nvSpPr>
        <p:spPr/>
        <p:txBody>
          <a:bodyPr/>
          <a:lstStyle>
            <a:lvl1pPr>
              <a:defRPr/>
            </a:lvl1pPr>
          </a:lstStyle>
          <a:p>
            <a:pPr>
              <a:defRPr/>
            </a:pPr>
            <a:fld id="{7C5E333B-08AB-415D-AF18-A3982A2A8D19}" type="datetime1">
              <a:rPr lang="sl-SI" smtClean="0"/>
              <a:t>8.10.2013</a:t>
            </a:fld>
            <a:endParaRPr lang="sl-SI"/>
          </a:p>
        </p:txBody>
      </p:sp>
      <p:sp>
        <p:nvSpPr>
          <p:cNvPr id="8" name="Ograda noge 4"/>
          <p:cNvSpPr>
            <a:spLocks noGrp="1"/>
          </p:cNvSpPr>
          <p:nvPr>
            <p:ph type="ftr" sz="quarter" idx="11"/>
          </p:nvPr>
        </p:nvSpPr>
        <p:spPr/>
        <p:txBody>
          <a:bodyPr/>
          <a:lstStyle>
            <a:lvl1pPr>
              <a:defRPr/>
            </a:lvl1pPr>
          </a:lstStyle>
          <a:p>
            <a:pPr>
              <a:defRPr/>
            </a:pPr>
            <a:r>
              <a:rPr lang="sl-SI" smtClean="0"/>
              <a:t>Milena Bon: Oaze - dnevne sobe</a:t>
            </a:r>
            <a:endParaRPr lang="sl-SI"/>
          </a:p>
        </p:txBody>
      </p:sp>
      <p:sp>
        <p:nvSpPr>
          <p:cNvPr id="9" name="Ograda številke diapozitiva 5"/>
          <p:cNvSpPr>
            <a:spLocks noGrp="1"/>
          </p:cNvSpPr>
          <p:nvPr>
            <p:ph type="sldNum" sz="quarter" idx="12"/>
          </p:nvPr>
        </p:nvSpPr>
        <p:spPr/>
        <p:txBody>
          <a:bodyPr/>
          <a:lstStyle>
            <a:lvl1pPr>
              <a:defRPr/>
            </a:lvl1pPr>
          </a:lstStyle>
          <a:p>
            <a:pPr>
              <a:defRPr/>
            </a:pPr>
            <a:fld id="{BFDBFE16-7409-40F8-B758-2C2F01A270E1}" type="slidenum">
              <a:rPr lang="sl-SI"/>
              <a:pPr>
                <a:defRPr/>
              </a:pPr>
              <a:t>‹#›</a:t>
            </a:fld>
            <a:endParaRPr lang="sl-SI"/>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a:xfrm>
            <a:off x="457200" y="571480"/>
            <a:ext cx="8229600" cy="846158"/>
          </a:xfrm>
        </p:spPr>
        <p:txBody>
          <a:bodyPr/>
          <a:lstStyle>
            <a:lvl1pPr>
              <a:defRPr>
                <a:solidFill>
                  <a:schemeClr val="bg1"/>
                </a:solidFill>
              </a:defRPr>
            </a:lvl1pPr>
          </a:lstStyle>
          <a:p>
            <a:r>
              <a:rPr lang="sl-SI" dirty="0" smtClean="0"/>
              <a:t>Kliknite, če želite urediti slog naslova matrice</a:t>
            </a:r>
            <a:endParaRPr lang="sl-SI" dirty="0"/>
          </a:p>
        </p:txBody>
      </p:sp>
      <p:sp>
        <p:nvSpPr>
          <p:cNvPr id="3" name="Ograda datuma 3"/>
          <p:cNvSpPr>
            <a:spLocks noGrp="1"/>
          </p:cNvSpPr>
          <p:nvPr>
            <p:ph type="dt" sz="half" idx="10"/>
          </p:nvPr>
        </p:nvSpPr>
        <p:spPr/>
        <p:txBody>
          <a:bodyPr/>
          <a:lstStyle>
            <a:lvl1pPr>
              <a:defRPr/>
            </a:lvl1pPr>
          </a:lstStyle>
          <a:p>
            <a:pPr>
              <a:defRPr/>
            </a:pPr>
            <a:fld id="{BEBF6506-B362-4387-93D5-0F4416DAE822}" type="datetime1">
              <a:rPr lang="sl-SI" smtClean="0"/>
              <a:t>8.10.2013</a:t>
            </a:fld>
            <a:endParaRPr lang="sl-SI"/>
          </a:p>
        </p:txBody>
      </p:sp>
      <p:sp>
        <p:nvSpPr>
          <p:cNvPr id="4" name="Ograda noge 4"/>
          <p:cNvSpPr>
            <a:spLocks noGrp="1"/>
          </p:cNvSpPr>
          <p:nvPr>
            <p:ph type="ftr" sz="quarter" idx="11"/>
          </p:nvPr>
        </p:nvSpPr>
        <p:spPr/>
        <p:txBody>
          <a:bodyPr/>
          <a:lstStyle>
            <a:lvl1pPr>
              <a:defRPr/>
            </a:lvl1pPr>
          </a:lstStyle>
          <a:p>
            <a:pPr>
              <a:defRPr/>
            </a:pPr>
            <a:r>
              <a:rPr lang="sl-SI" smtClean="0"/>
              <a:t>Milena Bon: Oaze - dnevne sobe</a:t>
            </a:r>
            <a:endParaRPr lang="sl-SI"/>
          </a:p>
        </p:txBody>
      </p:sp>
      <p:sp>
        <p:nvSpPr>
          <p:cNvPr id="5" name="Ograda številke diapozitiva 5"/>
          <p:cNvSpPr>
            <a:spLocks noGrp="1"/>
          </p:cNvSpPr>
          <p:nvPr>
            <p:ph type="sldNum" sz="quarter" idx="12"/>
          </p:nvPr>
        </p:nvSpPr>
        <p:spPr/>
        <p:txBody>
          <a:bodyPr/>
          <a:lstStyle>
            <a:lvl1pPr>
              <a:defRPr/>
            </a:lvl1pPr>
          </a:lstStyle>
          <a:p>
            <a:pPr>
              <a:defRPr/>
            </a:pPr>
            <a:fld id="{1EACEFA2-FA37-41DD-9F3C-E7F4599FF7F1}" type="slidenum">
              <a:rPr lang="sl-SI"/>
              <a:pPr>
                <a:defRPr/>
              </a:pPr>
              <a:t>‹#›</a:t>
            </a:fld>
            <a:endParaRPr lang="sl-S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3"/>
          <p:cNvSpPr>
            <a:spLocks noGrp="1"/>
          </p:cNvSpPr>
          <p:nvPr>
            <p:ph type="dt" sz="half" idx="10"/>
          </p:nvPr>
        </p:nvSpPr>
        <p:spPr/>
        <p:txBody>
          <a:bodyPr/>
          <a:lstStyle>
            <a:lvl1pPr>
              <a:defRPr/>
            </a:lvl1pPr>
          </a:lstStyle>
          <a:p>
            <a:pPr>
              <a:defRPr/>
            </a:pPr>
            <a:fld id="{4B842B65-8D49-4BB4-8CB4-8A778A7C93C6}" type="datetime1">
              <a:rPr lang="sl-SI" smtClean="0"/>
              <a:t>8.10.2013</a:t>
            </a:fld>
            <a:endParaRPr lang="sl-SI"/>
          </a:p>
        </p:txBody>
      </p:sp>
      <p:sp>
        <p:nvSpPr>
          <p:cNvPr id="3" name="Ograda noge 4"/>
          <p:cNvSpPr>
            <a:spLocks noGrp="1"/>
          </p:cNvSpPr>
          <p:nvPr>
            <p:ph type="ftr" sz="quarter" idx="11"/>
          </p:nvPr>
        </p:nvSpPr>
        <p:spPr/>
        <p:txBody>
          <a:bodyPr/>
          <a:lstStyle>
            <a:lvl1pPr>
              <a:defRPr/>
            </a:lvl1pPr>
          </a:lstStyle>
          <a:p>
            <a:pPr>
              <a:defRPr/>
            </a:pPr>
            <a:r>
              <a:rPr lang="sl-SI" smtClean="0"/>
              <a:t>Milena Bon: Oaze - dnevne sobe</a:t>
            </a:r>
            <a:endParaRPr lang="sl-SI"/>
          </a:p>
        </p:txBody>
      </p:sp>
      <p:sp>
        <p:nvSpPr>
          <p:cNvPr id="4" name="Ograda številke diapozitiva 5"/>
          <p:cNvSpPr>
            <a:spLocks noGrp="1"/>
          </p:cNvSpPr>
          <p:nvPr>
            <p:ph type="sldNum" sz="quarter" idx="12"/>
          </p:nvPr>
        </p:nvSpPr>
        <p:spPr/>
        <p:txBody>
          <a:bodyPr/>
          <a:lstStyle>
            <a:lvl1pPr>
              <a:defRPr/>
            </a:lvl1pPr>
          </a:lstStyle>
          <a:p>
            <a:pPr>
              <a:defRPr/>
            </a:pPr>
            <a:fld id="{105C7564-71EB-4C44-AB18-385B1449FBC8}" type="slidenum">
              <a:rPr lang="sl-SI"/>
              <a:pPr>
                <a:defRPr/>
              </a:pPr>
              <a:t>‹#›</a:t>
            </a:fld>
            <a:endParaRPr lang="sl-S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solidFill>
                  <a:schemeClr val="bg1"/>
                </a:solidFill>
              </a:defRPr>
            </a:lvl1pPr>
          </a:lstStyle>
          <a:p>
            <a:r>
              <a:rPr lang="sl-SI" dirty="0" smtClean="0"/>
              <a:t>Kliknite, če želite urediti slog naslova matrice</a:t>
            </a:r>
            <a:endParaRPr lang="sl-SI" dirty="0"/>
          </a:p>
        </p:txBody>
      </p:sp>
      <p:sp>
        <p:nvSpPr>
          <p:cNvPr id="3" name="Ograda vsebine 2"/>
          <p:cNvSpPr>
            <a:spLocks noGrp="1"/>
          </p:cNvSpPr>
          <p:nvPr>
            <p:ph idx="1"/>
          </p:nvPr>
        </p:nvSpPr>
        <p:spPr>
          <a:xfrm>
            <a:off x="3575050" y="273050"/>
            <a:ext cx="5111750" cy="5853113"/>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sl-SI" dirty="0" smtClean="0"/>
              <a:t>Kliknite, če želite urediti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dirty="0" smtClean="0"/>
              <a:t>Kliknite, če želite urediti sloge besedila matrice</a:t>
            </a:r>
          </a:p>
        </p:txBody>
      </p:sp>
      <p:sp>
        <p:nvSpPr>
          <p:cNvPr id="5" name="Ograda datuma 3"/>
          <p:cNvSpPr>
            <a:spLocks noGrp="1"/>
          </p:cNvSpPr>
          <p:nvPr>
            <p:ph type="dt" sz="half" idx="10"/>
          </p:nvPr>
        </p:nvSpPr>
        <p:spPr/>
        <p:txBody>
          <a:bodyPr/>
          <a:lstStyle>
            <a:lvl1pPr>
              <a:defRPr/>
            </a:lvl1pPr>
          </a:lstStyle>
          <a:p>
            <a:pPr>
              <a:defRPr/>
            </a:pPr>
            <a:fld id="{EE992585-2213-4BAD-A999-0F3E6481C948}" type="datetime1">
              <a:rPr lang="sl-SI" smtClean="0"/>
              <a:t>8.10.2013</a:t>
            </a:fld>
            <a:endParaRPr lang="sl-SI"/>
          </a:p>
        </p:txBody>
      </p:sp>
      <p:sp>
        <p:nvSpPr>
          <p:cNvPr id="6" name="Ograda noge 4"/>
          <p:cNvSpPr>
            <a:spLocks noGrp="1"/>
          </p:cNvSpPr>
          <p:nvPr>
            <p:ph type="ftr" sz="quarter" idx="11"/>
          </p:nvPr>
        </p:nvSpPr>
        <p:spPr/>
        <p:txBody>
          <a:bodyPr/>
          <a:lstStyle>
            <a:lvl1pPr>
              <a:defRPr/>
            </a:lvl1pPr>
          </a:lstStyle>
          <a:p>
            <a:pPr>
              <a:defRPr/>
            </a:pPr>
            <a:r>
              <a:rPr lang="sl-SI" smtClean="0"/>
              <a:t>Milena Bon: Oaze - dnevne sobe</a:t>
            </a:r>
            <a:endParaRPr lang="sl-SI"/>
          </a:p>
        </p:txBody>
      </p:sp>
      <p:sp>
        <p:nvSpPr>
          <p:cNvPr id="7" name="Ograda številke diapozitiva 5"/>
          <p:cNvSpPr>
            <a:spLocks noGrp="1"/>
          </p:cNvSpPr>
          <p:nvPr>
            <p:ph type="sldNum" sz="quarter" idx="12"/>
          </p:nvPr>
        </p:nvSpPr>
        <p:spPr/>
        <p:txBody>
          <a:bodyPr/>
          <a:lstStyle>
            <a:lvl1pPr>
              <a:defRPr/>
            </a:lvl1pPr>
          </a:lstStyle>
          <a:p>
            <a:pPr>
              <a:defRPr/>
            </a:pPr>
            <a:fld id="{9CD9FCFB-ABC0-4E6A-A05E-62A629E1E775}" type="slidenum">
              <a:rPr lang="sl-SI"/>
              <a:pPr>
                <a:defRPr/>
              </a:pPr>
              <a:t>‹#›</a:t>
            </a:fld>
            <a:endParaRPr lang="sl-SI"/>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solidFill>
                  <a:schemeClr val="bg1"/>
                </a:solidFill>
              </a:defRPr>
            </a:lvl1pPr>
          </a:lstStyle>
          <a:p>
            <a:r>
              <a:rPr lang="sl-SI" dirty="0" smtClean="0"/>
              <a:t>Kliknite, če želite urediti slog naslova matrice</a:t>
            </a:r>
            <a:endParaRPr lang="sl-SI" dirty="0"/>
          </a:p>
        </p:txBody>
      </p:sp>
      <p:sp>
        <p:nvSpPr>
          <p:cNvPr id="3" name="Ograda slik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l-SI" noProof="0" smtClean="0"/>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dirty="0" smtClean="0"/>
              <a:t>Kliknite, če želite urediti sloge besedila matrice</a:t>
            </a:r>
          </a:p>
        </p:txBody>
      </p:sp>
      <p:sp>
        <p:nvSpPr>
          <p:cNvPr id="5" name="Ograda datuma 3"/>
          <p:cNvSpPr>
            <a:spLocks noGrp="1"/>
          </p:cNvSpPr>
          <p:nvPr>
            <p:ph type="dt" sz="half" idx="10"/>
          </p:nvPr>
        </p:nvSpPr>
        <p:spPr/>
        <p:txBody>
          <a:bodyPr/>
          <a:lstStyle>
            <a:lvl1pPr>
              <a:defRPr/>
            </a:lvl1pPr>
          </a:lstStyle>
          <a:p>
            <a:pPr>
              <a:defRPr/>
            </a:pPr>
            <a:fld id="{49A66260-6E28-4F4E-A9AF-0CFCC87354E1}" type="datetime1">
              <a:rPr lang="sl-SI" smtClean="0"/>
              <a:t>8.10.2013</a:t>
            </a:fld>
            <a:endParaRPr lang="sl-SI"/>
          </a:p>
        </p:txBody>
      </p:sp>
      <p:sp>
        <p:nvSpPr>
          <p:cNvPr id="6" name="Ograda noge 4"/>
          <p:cNvSpPr>
            <a:spLocks noGrp="1"/>
          </p:cNvSpPr>
          <p:nvPr>
            <p:ph type="ftr" sz="quarter" idx="11"/>
          </p:nvPr>
        </p:nvSpPr>
        <p:spPr/>
        <p:txBody>
          <a:bodyPr/>
          <a:lstStyle>
            <a:lvl1pPr>
              <a:defRPr/>
            </a:lvl1pPr>
          </a:lstStyle>
          <a:p>
            <a:pPr>
              <a:defRPr/>
            </a:pPr>
            <a:r>
              <a:rPr lang="sl-SI" smtClean="0"/>
              <a:t>Milena Bon: Oaze - dnevne sobe</a:t>
            </a:r>
            <a:endParaRPr lang="sl-SI"/>
          </a:p>
        </p:txBody>
      </p:sp>
      <p:sp>
        <p:nvSpPr>
          <p:cNvPr id="7" name="Ograda številke diapozitiva 5"/>
          <p:cNvSpPr>
            <a:spLocks noGrp="1"/>
          </p:cNvSpPr>
          <p:nvPr>
            <p:ph type="sldNum" sz="quarter" idx="12"/>
          </p:nvPr>
        </p:nvSpPr>
        <p:spPr/>
        <p:txBody>
          <a:bodyPr/>
          <a:lstStyle>
            <a:lvl1pPr>
              <a:defRPr/>
            </a:lvl1pPr>
          </a:lstStyle>
          <a:p>
            <a:pPr>
              <a:defRPr/>
            </a:pPr>
            <a:fld id="{56F07CEC-F0AC-4550-8BE1-BC3F5E022859}" type="slidenum">
              <a:rPr lang="sl-SI"/>
              <a:pPr>
                <a:defRPr/>
              </a:pPr>
              <a:t>‹#›</a:t>
            </a:fld>
            <a:endParaRPr lang="sl-SI"/>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Ograda naslova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l-SI" dirty="0" smtClean="0"/>
              <a:t>Kliknite, če želite urediti slog naslova matrice</a:t>
            </a:r>
          </a:p>
        </p:txBody>
      </p:sp>
      <p:sp>
        <p:nvSpPr>
          <p:cNvPr id="1027" name="Ograda besedila 2"/>
          <p:cNvSpPr>
            <a:spLocks noGrp="1"/>
          </p:cNvSpPr>
          <p:nvPr>
            <p:ph type="body" idx="1"/>
          </p:nvPr>
        </p:nvSpPr>
        <p:spPr bwMode="auto">
          <a:xfrm>
            <a:off x="457200" y="15240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l-SI" dirty="0" smtClean="0"/>
              <a:t>Kliknite, če želite urediti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992DC90-FAF8-43EA-99C6-42E20CD326A2}" type="datetime1">
              <a:rPr lang="sl-SI" smtClean="0"/>
              <a:t>8.10.2013</a:t>
            </a:fld>
            <a:endParaRPr lang="sl-SI"/>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sl-SI" smtClean="0"/>
              <a:t>Milena Bon: Oaze - dnevne sobe</a:t>
            </a:r>
            <a:endParaRPr lang="sl-SI"/>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9AAC496-C248-440E-95B2-17A51CBDFB62}" type="slidenum">
              <a:rPr lang="sl-SI"/>
              <a:pPr>
                <a:defRPr/>
              </a:pPr>
              <a:t>‹#›</a:t>
            </a:fld>
            <a:endParaRPr lang="sl-S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rtl="0" eaLnBrk="0" fontAlgn="base" hangingPunct="0">
        <a:spcBef>
          <a:spcPct val="0"/>
        </a:spcBef>
        <a:spcAft>
          <a:spcPct val="0"/>
        </a:spcAft>
        <a:defRPr sz="4400" kern="1200">
          <a:solidFill>
            <a:schemeClr val="bg1"/>
          </a:solidFill>
          <a:latin typeface="Calibri" pitchFamily="34" charset="0"/>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bg1"/>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bg1"/>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bg1"/>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bg1"/>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bg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milena.bon@nuk.uni-lj.si"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www.old.zbds-zveza.si/splosne_2008.asp"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youtube.com/watch?v=QMJTi3qoxlY"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www.youtube.com/watch?v=5Fq8_yAnVp0" TargetMode="External"/></Relationships>
</file>

<file path=ppt/slides/_rels/slide41.xml.rels><?xml version="1.0" encoding="UTF-8" standalone="yes"?>
<Relationships xmlns="http://schemas.openxmlformats.org/package/2006/relationships"><Relationship Id="rId2" Type="http://schemas.openxmlformats.org/officeDocument/2006/relationships/hyperlink" Target="http://presentations.nextlibrary.net/next2013/Laerkes_Kari_Patti_Reimagining_Future_Library_Buildings_Interractive_session_Cut.pdf"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www.thelibrary.co.th/"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cid:image006.jpg@01CB3E00.420929D0" TargetMode="External"/><Relationship Id="rId3" Type="http://schemas.openxmlformats.org/officeDocument/2006/relationships/image" Target="../media/image7.jpeg"/><Relationship Id="rId7" Type="http://schemas.openxmlformats.org/officeDocument/2006/relationships/image" Target="../media/image9.jpeg"/><Relationship Id="rId2" Type="http://schemas.openxmlformats.org/officeDocument/2006/relationships/hyperlink" Target="http://montazne-hise-on.net/images/moderna-sodobna-knjiznica-31.jpg" TargetMode="External"/><Relationship Id="rId1" Type="http://schemas.openxmlformats.org/officeDocument/2006/relationships/slideLayout" Target="../slideLayouts/slideLayout2.xml"/><Relationship Id="rId6" Type="http://schemas.openxmlformats.org/officeDocument/2006/relationships/hyperlink" Target="http://montazne-hise-on.net/images/moderna-sodobna-knjiznica-3.jpg" TargetMode="External"/><Relationship Id="rId5" Type="http://schemas.openxmlformats.org/officeDocument/2006/relationships/image" Target="../media/image8.jpeg"/><Relationship Id="rId4" Type="http://schemas.openxmlformats.org/officeDocument/2006/relationships/hyperlink" Target="http://montazne-hise-on.net/images/moderna-sodobna-knjiznica-0.jpg"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www.rtvslo.si/kultura/knjige/foto-slovenske-knjiznice-med-najlepsimi/208010"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rtvslo.si/kultura/knjige/foto-slovenske-knjiznice-med-najlepsimi/208010" TargetMode="External"/><Relationship Id="rId2" Type="http://schemas.openxmlformats.org/officeDocument/2006/relationships/hyperlink" Target="http://www.librarybuildings.info/"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www.mklj.si/aktualno/item/2408-dan-po-poletavcih"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www.dailymail.co.uk/femail/article-2359481/What-students-really-libraries-From-texting-Facebook-online-shopping-just-18-time-spent-actually-READING.html#ixzz2Z6YPj3Ts"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zdruzenje-knjiznic.si/about/activities/?lang=en" TargetMode="External"/><Relationship Id="rId2" Type="http://schemas.openxmlformats.org/officeDocument/2006/relationships/hyperlink" Target="http://zdruzenje-knjiznic.si/media/website/dokumenti/ZSK_e-katalog_SLO.pdf"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hyperlink" Target="http://www.dailymail.co.uk/femail/article-2359481/What-students-really-libraries-From-texting-Facebook-online-shopping-just-18-time-spent-actually-READING.html" TargetMode="External"/><Relationship Id="rId13" Type="http://schemas.openxmlformats.org/officeDocument/2006/relationships/hyperlink" Target="http://www.rtvslo.si/kultura/knjige/foto-slovenske-knjiznice-med-najlepsimi/208010" TargetMode="External"/><Relationship Id="rId3" Type="http://schemas.openxmlformats.org/officeDocument/2006/relationships/hyperlink" Target="http://www.nuk.uni-lj.si/knjiznicarskenovice/v2/podrobnostClanek.aspx?id=616" TargetMode="External"/><Relationship Id="rId7" Type="http://schemas.openxmlformats.org/officeDocument/2006/relationships/hyperlink" Target="http://www.dailymail.co.uk/home/search.html?s=&amp;authornamef=Margot+Peppers" TargetMode="External"/><Relationship Id="rId12" Type="http://schemas.openxmlformats.org/officeDocument/2006/relationships/hyperlink" Target="http://www.worldcat.org/search?q=au:Oldenburg,+Ray.&amp;qt=hot_author" TargetMode="External"/><Relationship Id="rId2" Type="http://schemas.openxmlformats.org/officeDocument/2006/relationships/notesSlide" Target="../notesSlides/notesSlide2.xml"/><Relationship Id="rId16" Type="http://schemas.openxmlformats.org/officeDocument/2006/relationships/hyperlink" Target="http://www.youtube.com/watch?v=QMJTi3qoxlY" TargetMode="External"/><Relationship Id="rId1" Type="http://schemas.openxmlformats.org/officeDocument/2006/relationships/slideLayout" Target="../slideLayouts/slideLayout2.xml"/><Relationship Id="rId6" Type="http://schemas.openxmlformats.org/officeDocument/2006/relationships/hyperlink" Target="http://moreintelligentlife.com/content/ideas/robert-butler/reinventing-library" TargetMode="External"/><Relationship Id="rId11" Type="http://schemas.openxmlformats.org/officeDocument/2006/relationships/hyperlink" Target="http://www.nuk.uni-lj.si/knjiznicarskenovice/2008_10_posvetovanje.asp" TargetMode="External"/><Relationship Id="rId5" Type="http://schemas.openxmlformats.org/officeDocument/2006/relationships/hyperlink" Target="http://croatian.cri.cn/361/2013/08/29/142s68476.htm" TargetMode="External"/><Relationship Id="rId15" Type="http://schemas.openxmlformats.org/officeDocument/2006/relationships/hyperlink" Target="http://www.croenergo.eu/GALERIJA-Zelena-knjiznica-u-Birminghamu-16254.aspx" TargetMode="External"/><Relationship Id="rId10" Type="http://schemas.openxmlformats.org/officeDocument/2006/relationships/hyperlink" Target="http://www.economist.com/node/10950463" TargetMode="External"/><Relationship Id="rId4" Type="http://schemas.openxmlformats.org/officeDocument/2006/relationships/hyperlink" Target="http://www.nuk.uni-lj.si/knjiznicarskenovice/v2/podrobnostClanek.aspx?id=128" TargetMode="External"/><Relationship Id="rId9" Type="http://schemas.openxmlformats.org/officeDocument/2006/relationships/hyperlink" Target="http://www.novilist.hr/Kultura/Mario-Hibert-Bibliotekari-u-umrezenom-drustvu-postaju-nositelji-drustvenih-promjena%2015.%20srpnja%202013" TargetMode="External"/><Relationship Id="rId14" Type="http://schemas.openxmlformats.org/officeDocument/2006/relationships/hyperlink" Target="http://www.old.zbds-zveza.si/splosne_2008.asp"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Naslov 1"/>
          <p:cNvSpPr>
            <a:spLocks noGrp="1"/>
          </p:cNvSpPr>
          <p:nvPr>
            <p:ph type="ctrTitle"/>
          </p:nvPr>
        </p:nvSpPr>
        <p:spPr/>
        <p:txBody>
          <a:bodyPr/>
          <a:lstStyle/>
          <a:p>
            <a:r>
              <a:rPr lang="sl-SI" b="1" dirty="0" smtClean="0"/>
              <a:t/>
            </a:r>
            <a:br>
              <a:rPr lang="sl-SI" b="1" dirty="0" smtClean="0"/>
            </a:br>
            <a:r>
              <a:rPr lang="sl-SI" b="1" dirty="0"/>
              <a:t/>
            </a:r>
            <a:br>
              <a:rPr lang="sl-SI" b="1" dirty="0"/>
            </a:br>
            <a:r>
              <a:rPr lang="sl-SI" b="1" dirty="0" smtClean="0"/>
              <a:t/>
            </a:r>
            <a:br>
              <a:rPr lang="sl-SI" b="1" dirty="0" smtClean="0"/>
            </a:br>
            <a:r>
              <a:rPr lang="sl-SI" b="1" dirty="0"/>
              <a:t/>
            </a:r>
            <a:br>
              <a:rPr lang="sl-SI" b="1" dirty="0"/>
            </a:br>
            <a:r>
              <a:rPr lang="sl-SI" dirty="0"/>
              <a:t/>
            </a:r>
            <a:br>
              <a:rPr lang="sl-SI" dirty="0"/>
            </a:br>
            <a:r>
              <a:rPr lang="sl-SI" b="1" dirty="0"/>
              <a:t>Oaze druženja ali dnevni prostor skupnosti</a:t>
            </a:r>
            <a:r>
              <a:rPr lang="sl-SI"/>
              <a:t/>
            </a:r>
            <a:br>
              <a:rPr lang="sl-SI"/>
            </a:br>
            <a:r>
              <a:rPr lang="sl-SI" smtClean="0"/>
              <a:t/>
            </a:r>
            <a:br>
              <a:rPr lang="sl-SI" smtClean="0"/>
            </a:br>
            <a:r>
              <a:rPr lang="sl-SI" sz="1800" b="1" smtClean="0"/>
              <a:t>Milena </a:t>
            </a:r>
            <a:r>
              <a:rPr lang="sl-SI" sz="1800" b="1" dirty="0"/>
              <a:t>Bon</a:t>
            </a:r>
            <a:r>
              <a:rPr lang="sl-SI" dirty="0" smtClean="0"/>
              <a:t/>
            </a:r>
            <a:br>
              <a:rPr lang="sl-SI" dirty="0" smtClean="0"/>
            </a:br>
            <a:r>
              <a:rPr lang="sl-SI" sz="1100" dirty="0" smtClean="0"/>
              <a:t>Narodna </a:t>
            </a:r>
            <a:r>
              <a:rPr lang="sl-SI" sz="1100" dirty="0"/>
              <a:t>in univerzitetna knjižnica, </a:t>
            </a:r>
            <a:r>
              <a:rPr lang="sl-SI" sz="1100" dirty="0" smtClean="0"/>
              <a:t/>
            </a:r>
            <a:br>
              <a:rPr lang="sl-SI" sz="1100" dirty="0" smtClean="0"/>
            </a:br>
            <a:r>
              <a:rPr lang="sl-SI" sz="1100" dirty="0" smtClean="0"/>
              <a:t>Turjaška </a:t>
            </a:r>
            <a:r>
              <a:rPr lang="sl-SI" sz="1100" dirty="0"/>
              <a:t>1, 1000 Ljubljana, tel.: ++386 1 5861 313</a:t>
            </a:r>
            <a:r>
              <a:rPr lang="sl-SI" sz="1800" dirty="0"/>
              <a:t/>
            </a:r>
            <a:br>
              <a:rPr lang="sl-SI" sz="1800" dirty="0"/>
            </a:br>
            <a:r>
              <a:rPr lang="sl-SI" sz="1800" u="sng" dirty="0" err="1">
                <a:hlinkClick r:id="rId4"/>
              </a:rPr>
              <a:t>milena.bon@nuk.uni</a:t>
            </a:r>
            <a:r>
              <a:rPr lang="sl-SI" sz="1800" u="sng" dirty="0">
                <a:hlinkClick r:id="rId4"/>
              </a:rPr>
              <a:t>-lj.si</a:t>
            </a:r>
            <a:r>
              <a:rPr lang="sl-SI" dirty="0"/>
              <a:t/>
            </a:r>
            <a:br>
              <a:rPr lang="sl-SI" dirty="0"/>
            </a:br>
            <a:r>
              <a:rPr lang="sl-SI" dirty="0"/>
              <a:t/>
            </a:r>
            <a:br>
              <a:rPr lang="sl-SI" dirty="0"/>
            </a:br>
            <a:endParaRPr lang="sl-SI" dirty="0" smtClean="0">
              <a:solidFill>
                <a:schemeClr val="bg1"/>
              </a:solidFill>
            </a:endParaRPr>
          </a:p>
        </p:txBody>
      </p:sp>
      <p:sp>
        <p:nvSpPr>
          <p:cNvPr id="2051" name="Podnaslov 2"/>
          <p:cNvSpPr>
            <a:spLocks noGrp="1"/>
          </p:cNvSpPr>
          <p:nvPr>
            <p:ph type="subTitle" idx="1"/>
          </p:nvPr>
        </p:nvSpPr>
        <p:spPr>
          <a:xfrm>
            <a:off x="1403648" y="5373216"/>
            <a:ext cx="6400800" cy="1138237"/>
          </a:xfrm>
        </p:spPr>
        <p:txBody>
          <a:bodyPr/>
          <a:lstStyle/>
          <a:p>
            <a:pPr eaLnBrk="1" hangingPunct="1"/>
            <a:r>
              <a:rPr lang="sl-SI" sz="1400" dirty="0"/>
              <a:t>9. </a:t>
            </a:r>
            <a:r>
              <a:rPr lang="sl-SI" sz="1400" dirty="0" err="1"/>
              <a:t>savjetovanje</a:t>
            </a:r>
            <a:r>
              <a:rPr lang="sl-SI" sz="1400" dirty="0"/>
              <a:t> za narodne knjižnice u </a:t>
            </a:r>
            <a:r>
              <a:rPr lang="sl-SI" sz="1400" dirty="0" err="1"/>
              <a:t>Republici</a:t>
            </a:r>
            <a:r>
              <a:rPr lang="sl-SI" sz="1400" dirty="0"/>
              <a:t> </a:t>
            </a:r>
            <a:r>
              <a:rPr lang="sl-SI" sz="1400" dirty="0" err="1" smtClean="0"/>
              <a:t>Hrvatskoj</a:t>
            </a:r>
            <a:endParaRPr lang="sl-SI" sz="1400" dirty="0" smtClean="0"/>
          </a:p>
          <a:p>
            <a:pPr eaLnBrk="1" hangingPunct="1"/>
            <a:r>
              <a:rPr lang="sl-SI" sz="1400" dirty="0" smtClean="0"/>
              <a:t>Zadar </a:t>
            </a:r>
            <a:r>
              <a:rPr lang="sl-SI" sz="1400" dirty="0"/>
              <a:t>9. – 11. </a:t>
            </a:r>
            <a:r>
              <a:rPr lang="sl-SI" sz="1400" dirty="0" smtClean="0"/>
              <a:t>10. </a:t>
            </a:r>
            <a:r>
              <a:rPr lang="sl-SI" sz="1400" dirty="0"/>
              <a:t>2013</a:t>
            </a:r>
          </a:p>
          <a:p>
            <a:pPr eaLnBrk="1" hangingPunct="1"/>
            <a:endParaRPr lang="sl-SI" dirty="0" smtClean="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Knjižnica - tretji življenjski prostor</a:t>
            </a:r>
          </a:p>
        </p:txBody>
      </p:sp>
      <p:sp>
        <p:nvSpPr>
          <p:cNvPr id="3" name="Ograda vsebine 2"/>
          <p:cNvSpPr>
            <a:spLocks noGrp="1"/>
          </p:cNvSpPr>
          <p:nvPr>
            <p:ph idx="1"/>
          </p:nvPr>
        </p:nvSpPr>
        <p:spPr/>
        <p:txBody>
          <a:bodyPr/>
          <a:lstStyle/>
          <a:p>
            <a:pPr marL="0" indent="0">
              <a:buNone/>
            </a:pPr>
            <a:r>
              <a:rPr lang="sl-SI" dirty="0"/>
              <a:t>Ljudje se </a:t>
            </a:r>
            <a:r>
              <a:rPr lang="sl-SI" dirty="0">
                <a:solidFill>
                  <a:srgbClr val="00B0F0"/>
                </a:solidFill>
              </a:rPr>
              <a:t>neobvezujoče</a:t>
            </a:r>
            <a:r>
              <a:rPr lang="sl-SI" dirty="0"/>
              <a:t> družijo in pogovarjajo, srečujejo in razvijajo socialne interakcije. Pridejo in gredo, kot se jim »zljubi«. Tu začutijo </a:t>
            </a:r>
            <a:r>
              <a:rPr lang="sl-SI" dirty="0">
                <a:solidFill>
                  <a:srgbClr val="00B0F0"/>
                </a:solidFill>
              </a:rPr>
              <a:t>povezanost</a:t>
            </a:r>
            <a:r>
              <a:rPr lang="sl-SI" dirty="0"/>
              <a:t> z lokalno skupnostjo. </a:t>
            </a:r>
          </a:p>
        </p:txBody>
      </p:sp>
      <p:sp>
        <p:nvSpPr>
          <p:cNvPr id="4" name="Ograda datuma 3"/>
          <p:cNvSpPr>
            <a:spLocks noGrp="1"/>
          </p:cNvSpPr>
          <p:nvPr>
            <p:ph type="dt" sz="half" idx="10"/>
          </p:nvPr>
        </p:nvSpPr>
        <p:spPr/>
        <p:txBody>
          <a:bodyPr/>
          <a:lstStyle/>
          <a:p>
            <a:pPr>
              <a:defRPr/>
            </a:pPr>
            <a:fld id="{8FB611B0-7B21-446E-8B76-DE41B86030FE}"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10</a:t>
            </a:fld>
            <a:endParaRPr lang="sl-SI"/>
          </a:p>
        </p:txBody>
      </p:sp>
    </p:spTree>
    <p:extLst>
      <p:ext uri="{BB962C8B-B14F-4D97-AF65-F5344CB8AC3E}">
        <p14:creationId xmlns:p14="http://schemas.microsoft.com/office/powerpoint/2010/main" val="3369008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Knjižnica - tretji življenjski prostor</a:t>
            </a:r>
          </a:p>
        </p:txBody>
      </p:sp>
      <p:sp>
        <p:nvSpPr>
          <p:cNvPr id="3" name="Ograda vsebine 2"/>
          <p:cNvSpPr>
            <a:spLocks noGrp="1"/>
          </p:cNvSpPr>
          <p:nvPr>
            <p:ph idx="1"/>
          </p:nvPr>
        </p:nvSpPr>
        <p:spPr/>
        <p:txBody>
          <a:bodyPr/>
          <a:lstStyle/>
          <a:p>
            <a:pPr marL="0" indent="0">
              <a:buNone/>
            </a:pPr>
            <a:r>
              <a:rPr lang="sl-SI" dirty="0"/>
              <a:t>Ne nazadnje je pomembno, kakšen </a:t>
            </a:r>
            <a:r>
              <a:rPr lang="sl-SI" dirty="0" smtClean="0"/>
              <a:t>je </a:t>
            </a:r>
            <a:r>
              <a:rPr lang="sl-SI" dirty="0" smtClean="0">
                <a:solidFill>
                  <a:srgbClr val="00B0F0"/>
                </a:solidFill>
              </a:rPr>
              <a:t>prostor</a:t>
            </a:r>
            <a:r>
              <a:rPr lang="sl-SI" dirty="0" smtClean="0"/>
              <a:t> </a:t>
            </a:r>
            <a:r>
              <a:rPr lang="sl-SI" dirty="0"/>
              <a:t>knjižnice </a:t>
            </a:r>
            <a:r>
              <a:rPr lang="sl-SI" dirty="0" smtClean="0"/>
              <a:t>in </a:t>
            </a:r>
            <a:r>
              <a:rPr lang="sl-SI" dirty="0"/>
              <a:t>kako se v njem </a:t>
            </a:r>
            <a:r>
              <a:rPr lang="sl-SI" dirty="0" smtClean="0"/>
              <a:t>uporabniki počutijo</a:t>
            </a:r>
            <a:r>
              <a:rPr lang="sl-SI" dirty="0" smtClean="0"/>
              <a:t>.</a:t>
            </a:r>
          </a:p>
          <a:p>
            <a:pPr marL="0" indent="0">
              <a:buNone/>
            </a:pPr>
            <a:r>
              <a:rPr lang="sl-SI" dirty="0"/>
              <a:t>V zadnjih preoblikovanjih družbe na podlagi hitro razvijajoče se tehnologije se seli tudi v </a:t>
            </a:r>
            <a:r>
              <a:rPr lang="sl-SI" dirty="0">
                <a:solidFill>
                  <a:srgbClr val="00B0F0"/>
                </a:solidFill>
                <a:effectLst>
                  <a:outerShdw blurRad="38100" dist="38100" dir="2700000" algn="tl">
                    <a:srgbClr val="000000">
                      <a:alpha val="43137"/>
                    </a:srgbClr>
                  </a:outerShdw>
                </a:effectLst>
              </a:rPr>
              <a:t>virtualni prostor</a:t>
            </a:r>
            <a:r>
              <a:rPr lang="sl-SI" dirty="0"/>
              <a:t>. </a:t>
            </a:r>
          </a:p>
          <a:p>
            <a:pPr marL="0" indent="0">
              <a:buNone/>
            </a:pPr>
            <a:endParaRPr lang="sl-SI" dirty="0"/>
          </a:p>
          <a:p>
            <a:endParaRPr lang="sl-SI" dirty="0"/>
          </a:p>
        </p:txBody>
      </p:sp>
      <p:sp>
        <p:nvSpPr>
          <p:cNvPr id="4" name="Ograda datuma 3"/>
          <p:cNvSpPr>
            <a:spLocks noGrp="1"/>
          </p:cNvSpPr>
          <p:nvPr>
            <p:ph type="dt" sz="half" idx="10"/>
          </p:nvPr>
        </p:nvSpPr>
        <p:spPr/>
        <p:txBody>
          <a:bodyPr/>
          <a:lstStyle/>
          <a:p>
            <a:pPr>
              <a:defRPr/>
            </a:pPr>
            <a:fld id="{B6E2D910-EE44-489B-A866-D2FD4E4A9F7E}"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11</a:t>
            </a:fld>
            <a:endParaRPr lang="sl-SI"/>
          </a:p>
        </p:txBody>
      </p:sp>
    </p:spTree>
    <p:extLst>
      <p:ext uri="{BB962C8B-B14F-4D97-AF65-F5344CB8AC3E}">
        <p14:creationId xmlns:p14="http://schemas.microsoft.com/office/powerpoint/2010/main" val="1568869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Uporabnik  - sodelavec knjižnice</a:t>
            </a:r>
            <a:endParaRPr lang="sl-SI" dirty="0"/>
          </a:p>
        </p:txBody>
      </p:sp>
      <p:sp>
        <p:nvSpPr>
          <p:cNvPr id="3" name="Ograda vsebine 2"/>
          <p:cNvSpPr>
            <a:spLocks noGrp="1"/>
          </p:cNvSpPr>
          <p:nvPr>
            <p:ph idx="1"/>
          </p:nvPr>
        </p:nvSpPr>
        <p:spPr/>
        <p:txBody>
          <a:bodyPr/>
          <a:lstStyle/>
          <a:p>
            <a:pPr marL="0" indent="0">
              <a:buNone/>
            </a:pPr>
            <a:r>
              <a:rPr lang="sl-SI" i="1" dirty="0">
                <a:solidFill>
                  <a:srgbClr val="00B0F0"/>
                </a:solidFill>
              </a:rPr>
              <a:t>Sekcija za splošne knjižnice</a:t>
            </a:r>
            <a:r>
              <a:rPr lang="sl-SI" dirty="0"/>
              <a:t>, ki deluje pod okriljem </a:t>
            </a:r>
            <a:r>
              <a:rPr lang="sl-SI" i="1" dirty="0"/>
              <a:t>Zveze bibliotekarskih društev Slovenije</a:t>
            </a:r>
            <a:r>
              <a:rPr lang="sl-SI" dirty="0"/>
              <a:t>, je precej podrobno obravnavala tematiko knjižnic kot tretjega prostora 29. in 30. septembra 2008 na </a:t>
            </a:r>
            <a:r>
              <a:rPr lang="sl-SI" i="1" dirty="0"/>
              <a:t>10. posvetovanju splošnih knjižnic v Kranjski Gori </a:t>
            </a:r>
            <a:r>
              <a:rPr lang="sl-SI" dirty="0"/>
              <a:t>z naslovom </a:t>
            </a:r>
            <a:r>
              <a:rPr lang="sl-SI" dirty="0">
                <a:solidFill>
                  <a:srgbClr val="00B0F0"/>
                </a:solidFill>
              </a:rPr>
              <a:t>»Uporabnik – sodelavec knjižnice.« </a:t>
            </a:r>
            <a:r>
              <a:rPr lang="sl-SI" sz="2800" dirty="0"/>
              <a:t>(</a:t>
            </a:r>
            <a:r>
              <a:rPr lang="sl-SI" sz="2800" u="sng" dirty="0">
                <a:hlinkClick r:id="rId2"/>
              </a:rPr>
              <a:t>http://www.old.zbds-zveza.si/splosne_2008.asp</a:t>
            </a:r>
            <a:r>
              <a:rPr lang="sl-SI" sz="2800" dirty="0"/>
              <a:t>) </a:t>
            </a:r>
          </a:p>
        </p:txBody>
      </p:sp>
      <p:sp>
        <p:nvSpPr>
          <p:cNvPr id="4" name="Ograda datuma 3"/>
          <p:cNvSpPr>
            <a:spLocks noGrp="1"/>
          </p:cNvSpPr>
          <p:nvPr>
            <p:ph type="dt" sz="half" idx="10"/>
          </p:nvPr>
        </p:nvSpPr>
        <p:spPr/>
        <p:txBody>
          <a:bodyPr/>
          <a:lstStyle/>
          <a:p>
            <a:pPr>
              <a:defRPr/>
            </a:pPr>
            <a:fld id="{87FB222B-0860-4424-AC25-9E221BCE9D6D}"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12</a:t>
            </a:fld>
            <a:endParaRPr lang="sl-SI"/>
          </a:p>
        </p:txBody>
      </p:sp>
    </p:spTree>
    <p:extLst>
      <p:ext uri="{BB962C8B-B14F-4D97-AF65-F5344CB8AC3E}">
        <p14:creationId xmlns:p14="http://schemas.microsoft.com/office/powerpoint/2010/main" val="25001498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Uporabnik  - sodelavec knjižnice</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672" y="1700808"/>
            <a:ext cx="5721589" cy="429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ravokotnik 3"/>
          <p:cNvSpPr/>
          <p:nvPr/>
        </p:nvSpPr>
        <p:spPr>
          <a:xfrm>
            <a:off x="395536" y="6021288"/>
            <a:ext cx="7992888" cy="646331"/>
          </a:xfrm>
          <a:prstGeom prst="rect">
            <a:avLst/>
          </a:prstGeom>
        </p:spPr>
        <p:txBody>
          <a:bodyPr wrap="square">
            <a:spAutoFit/>
          </a:bodyPr>
          <a:lstStyle/>
          <a:p>
            <a:pPr algn="ctr"/>
            <a:r>
              <a:rPr lang="sl-SI" dirty="0">
                <a:solidFill>
                  <a:schemeClr val="bg1"/>
                </a:solidFill>
              </a:rPr>
              <a:t>Udeleženci (foto Petra Kovič</a:t>
            </a:r>
            <a:r>
              <a:rPr lang="sl-SI" dirty="0" smtClean="0">
                <a:solidFill>
                  <a:schemeClr val="bg1"/>
                </a:solidFill>
              </a:rPr>
              <a:t>). Vir </a:t>
            </a:r>
            <a:r>
              <a:rPr lang="sl-SI" dirty="0">
                <a:solidFill>
                  <a:schemeClr val="bg1"/>
                </a:solidFill>
              </a:rPr>
              <a:t>slike: http://</a:t>
            </a:r>
            <a:r>
              <a:rPr lang="sl-SI" dirty="0" smtClean="0">
                <a:solidFill>
                  <a:schemeClr val="bg1"/>
                </a:solidFill>
              </a:rPr>
              <a:t>www.nuk.uni-lj.si/knjiznicarskenovice/2008_10_posvetovanje.asp </a:t>
            </a:r>
            <a:endParaRPr lang="sl-SI" dirty="0">
              <a:solidFill>
                <a:schemeClr val="bg1"/>
              </a:solidFill>
            </a:endParaRPr>
          </a:p>
        </p:txBody>
      </p:sp>
      <p:sp>
        <p:nvSpPr>
          <p:cNvPr id="3" name="Ograda datuma 2"/>
          <p:cNvSpPr>
            <a:spLocks noGrp="1"/>
          </p:cNvSpPr>
          <p:nvPr>
            <p:ph type="dt" sz="half" idx="10"/>
          </p:nvPr>
        </p:nvSpPr>
        <p:spPr/>
        <p:txBody>
          <a:bodyPr/>
          <a:lstStyle/>
          <a:p>
            <a:pPr>
              <a:defRPr/>
            </a:pPr>
            <a:fld id="{62E3174E-05CB-475D-BB93-0D4E31FB2DC2}"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13</a:t>
            </a:fld>
            <a:endParaRPr lang="sl-SI"/>
          </a:p>
        </p:txBody>
      </p:sp>
    </p:spTree>
    <p:extLst>
      <p:ext uri="{BB962C8B-B14F-4D97-AF65-F5344CB8AC3E}">
        <p14:creationId xmlns:p14="http://schemas.microsoft.com/office/powerpoint/2010/main" val="30312151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Uporabnik  - sodelavec knjižnice</a:t>
            </a:r>
          </a:p>
        </p:txBody>
      </p:sp>
      <p:sp>
        <p:nvSpPr>
          <p:cNvPr id="3" name="Ograda vsebine 2"/>
          <p:cNvSpPr>
            <a:spLocks noGrp="1"/>
          </p:cNvSpPr>
          <p:nvPr>
            <p:ph idx="1"/>
          </p:nvPr>
        </p:nvSpPr>
        <p:spPr/>
        <p:txBody>
          <a:bodyPr/>
          <a:lstStyle/>
          <a:p>
            <a:pPr marL="0" indent="0">
              <a:buNone/>
            </a:pPr>
            <a:r>
              <a:rPr lang="sl-SI" dirty="0"/>
              <a:t>Naši in tuji predavatelji so na uporabnika pogledali iz različnih zornih kotov, predvsem pa so se tudi udeleženci okrogle mize na dokaj vroči razpravi spraševali o novih </a:t>
            </a:r>
            <a:r>
              <a:rPr lang="sl-SI" dirty="0">
                <a:solidFill>
                  <a:srgbClr val="00B0F0"/>
                </a:solidFill>
              </a:rPr>
              <a:t>izzivih modernega knjižničarja</a:t>
            </a:r>
            <a:r>
              <a:rPr lang="sl-SI" dirty="0"/>
              <a:t>. </a:t>
            </a:r>
          </a:p>
        </p:txBody>
      </p:sp>
      <p:sp>
        <p:nvSpPr>
          <p:cNvPr id="4" name="Ograda datuma 3"/>
          <p:cNvSpPr>
            <a:spLocks noGrp="1"/>
          </p:cNvSpPr>
          <p:nvPr>
            <p:ph type="dt" sz="half" idx="10"/>
          </p:nvPr>
        </p:nvSpPr>
        <p:spPr/>
        <p:txBody>
          <a:bodyPr/>
          <a:lstStyle/>
          <a:p>
            <a:pPr>
              <a:defRPr/>
            </a:pPr>
            <a:fld id="{7956CA4E-EE7D-4389-B454-8CE8679B774A}"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14</a:t>
            </a:fld>
            <a:endParaRPr lang="sl-SI"/>
          </a:p>
        </p:txBody>
      </p:sp>
    </p:spTree>
    <p:extLst>
      <p:ext uri="{BB962C8B-B14F-4D97-AF65-F5344CB8AC3E}">
        <p14:creationId xmlns:p14="http://schemas.microsoft.com/office/powerpoint/2010/main" val="16891793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Uporabnik  - sodelavec knjižnice</a:t>
            </a:r>
          </a:p>
        </p:txBody>
      </p:sp>
      <p:sp>
        <p:nvSpPr>
          <p:cNvPr id="3" name="Ograda vsebine 2"/>
          <p:cNvSpPr>
            <a:spLocks noGrp="1"/>
          </p:cNvSpPr>
          <p:nvPr>
            <p:ph idx="1"/>
          </p:nvPr>
        </p:nvSpPr>
        <p:spPr/>
        <p:txBody>
          <a:bodyPr/>
          <a:lstStyle/>
          <a:p>
            <a:pPr marL="0" indent="0">
              <a:buNone/>
            </a:pPr>
            <a:r>
              <a:rPr lang="sl-SI" dirty="0"/>
              <a:t>Vmes je cela </a:t>
            </a:r>
            <a:r>
              <a:rPr lang="sl-SI" dirty="0">
                <a:solidFill>
                  <a:srgbClr val="00B0F0"/>
                </a:solidFill>
              </a:rPr>
              <a:t>paleta različnih uporabnikov</a:t>
            </a:r>
            <a:r>
              <a:rPr lang="sl-SI" dirty="0"/>
              <a:t>: aktivno prebivalstvo, študirajoči, odrasli, starši, otroci, veliko pa se je govorilo ravno o mladih in starostnikih - dveh z izstopajoče novimi značilnostmi ter tudi o uporabnikih s posebnimi </a:t>
            </a:r>
            <a:r>
              <a:rPr lang="sl-SI" dirty="0" smtClean="0"/>
              <a:t>potrebami (kot </a:t>
            </a:r>
            <a:r>
              <a:rPr lang="sl-SI" dirty="0"/>
              <a:t>so slepi, slabovidni, gluhi, invalidne </a:t>
            </a:r>
            <a:r>
              <a:rPr lang="sl-SI" dirty="0" smtClean="0"/>
              <a:t>osebe).</a:t>
            </a:r>
            <a:endParaRPr lang="sl-SI" dirty="0"/>
          </a:p>
        </p:txBody>
      </p:sp>
      <p:sp>
        <p:nvSpPr>
          <p:cNvPr id="4" name="Ograda datuma 3"/>
          <p:cNvSpPr>
            <a:spLocks noGrp="1"/>
          </p:cNvSpPr>
          <p:nvPr>
            <p:ph type="dt" sz="half" idx="10"/>
          </p:nvPr>
        </p:nvSpPr>
        <p:spPr/>
        <p:txBody>
          <a:bodyPr/>
          <a:lstStyle/>
          <a:p>
            <a:pPr>
              <a:defRPr/>
            </a:pPr>
            <a:fld id="{F19CD5E8-96BB-4FA0-9AC0-38FFF592D775}"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15</a:t>
            </a:fld>
            <a:endParaRPr lang="sl-SI"/>
          </a:p>
        </p:txBody>
      </p:sp>
    </p:spTree>
    <p:extLst>
      <p:ext uri="{BB962C8B-B14F-4D97-AF65-F5344CB8AC3E}">
        <p14:creationId xmlns:p14="http://schemas.microsoft.com/office/powerpoint/2010/main" val="29082737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Uporabnik  - sodelavec knjižnice</a:t>
            </a:r>
          </a:p>
        </p:txBody>
      </p:sp>
      <p:sp>
        <p:nvSpPr>
          <p:cNvPr id="3" name="Ograda vsebine 2"/>
          <p:cNvSpPr>
            <a:spLocks noGrp="1"/>
          </p:cNvSpPr>
          <p:nvPr>
            <p:ph idx="1"/>
          </p:nvPr>
        </p:nvSpPr>
        <p:spPr/>
        <p:txBody>
          <a:bodyPr/>
          <a:lstStyle/>
          <a:p>
            <a:r>
              <a:rPr lang="sl-SI" dirty="0"/>
              <a:t>Knjižnice </a:t>
            </a:r>
            <a:r>
              <a:rPr lang="sl-SI" dirty="0" smtClean="0"/>
              <a:t>postajajo </a:t>
            </a:r>
            <a:r>
              <a:rPr lang="sl-SI" dirty="0"/>
              <a:t>dostopnejše, knjižničarji iščejo poti do uporabnika. </a:t>
            </a:r>
            <a:endParaRPr lang="sl-SI" dirty="0" smtClean="0"/>
          </a:p>
          <a:p>
            <a:r>
              <a:rPr lang="sl-SI" dirty="0"/>
              <a:t>Poleg fizičnega je teklo razmišljanje tudi o virtualnem prostoru in različnih </a:t>
            </a:r>
            <a:r>
              <a:rPr lang="sl-SI" dirty="0">
                <a:solidFill>
                  <a:srgbClr val="00B0F0"/>
                </a:solidFill>
              </a:rPr>
              <a:t>poskusih približevanja uporabnikom </a:t>
            </a:r>
            <a:r>
              <a:rPr lang="sl-SI" dirty="0"/>
              <a:t>- od nastopanja knjižnice v </a:t>
            </a:r>
            <a:r>
              <a:rPr lang="sl-SI" dirty="0" err="1"/>
              <a:t>second</a:t>
            </a:r>
            <a:r>
              <a:rPr lang="sl-SI" dirty="0"/>
              <a:t> </a:t>
            </a:r>
            <a:r>
              <a:rPr lang="sl-SI" dirty="0" err="1"/>
              <a:t>lifeu</a:t>
            </a:r>
            <a:r>
              <a:rPr lang="sl-SI" dirty="0"/>
              <a:t>, na družbenih omrežjih do </a:t>
            </a:r>
            <a:r>
              <a:rPr lang="sl-SI" dirty="0" err="1"/>
              <a:t>bloganja</a:t>
            </a:r>
            <a:r>
              <a:rPr lang="sl-SI" dirty="0"/>
              <a:t> in postavljanja spletnih strani. </a:t>
            </a:r>
          </a:p>
        </p:txBody>
      </p:sp>
      <p:sp>
        <p:nvSpPr>
          <p:cNvPr id="4" name="Ograda datuma 3"/>
          <p:cNvSpPr>
            <a:spLocks noGrp="1"/>
          </p:cNvSpPr>
          <p:nvPr>
            <p:ph type="dt" sz="half" idx="10"/>
          </p:nvPr>
        </p:nvSpPr>
        <p:spPr/>
        <p:txBody>
          <a:bodyPr/>
          <a:lstStyle/>
          <a:p>
            <a:pPr>
              <a:defRPr/>
            </a:pPr>
            <a:fld id="{2BF10136-DBF6-49AE-A849-DA0C2F890605}"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16</a:t>
            </a:fld>
            <a:endParaRPr lang="sl-SI"/>
          </a:p>
        </p:txBody>
      </p:sp>
    </p:spTree>
    <p:extLst>
      <p:ext uri="{BB962C8B-B14F-4D97-AF65-F5344CB8AC3E}">
        <p14:creationId xmlns:p14="http://schemas.microsoft.com/office/powerpoint/2010/main" val="26752832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Uporabnik  - sodelavec knjižnice</a:t>
            </a:r>
          </a:p>
        </p:txBody>
      </p:sp>
      <p:sp>
        <p:nvSpPr>
          <p:cNvPr id="3" name="Ograda vsebine 2"/>
          <p:cNvSpPr>
            <a:spLocks noGrp="1"/>
          </p:cNvSpPr>
          <p:nvPr>
            <p:ph idx="1"/>
          </p:nvPr>
        </p:nvSpPr>
        <p:spPr/>
        <p:txBody>
          <a:bodyPr/>
          <a:lstStyle/>
          <a:p>
            <a:r>
              <a:rPr lang="sl-SI" dirty="0"/>
              <a:t>Vsekakor je prevladovala ideja o potrebi po prepletanju fizičnega in virtualnega prostora z mislijo na generacijo </a:t>
            </a:r>
            <a:r>
              <a:rPr lang="sl-SI" dirty="0" smtClean="0"/>
              <a:t>Z.</a:t>
            </a:r>
            <a:endParaRPr lang="sl-SI" dirty="0"/>
          </a:p>
          <a:p>
            <a:r>
              <a:rPr lang="sl-SI" dirty="0">
                <a:solidFill>
                  <a:srgbClr val="00B0F0"/>
                </a:solidFill>
              </a:rPr>
              <a:t>Načini so </a:t>
            </a:r>
            <a:r>
              <a:rPr lang="sl-SI" dirty="0" smtClean="0">
                <a:solidFill>
                  <a:srgbClr val="00B0F0"/>
                </a:solidFill>
              </a:rPr>
              <a:t>izziv</a:t>
            </a:r>
            <a:r>
              <a:rPr lang="sl-SI" dirty="0" smtClean="0"/>
              <a:t>.</a:t>
            </a:r>
          </a:p>
        </p:txBody>
      </p:sp>
      <p:sp>
        <p:nvSpPr>
          <p:cNvPr id="4" name="Ograda datuma 3"/>
          <p:cNvSpPr>
            <a:spLocks noGrp="1"/>
          </p:cNvSpPr>
          <p:nvPr>
            <p:ph type="dt" sz="half" idx="10"/>
          </p:nvPr>
        </p:nvSpPr>
        <p:spPr/>
        <p:txBody>
          <a:bodyPr/>
          <a:lstStyle/>
          <a:p>
            <a:pPr>
              <a:defRPr/>
            </a:pPr>
            <a:fld id="{CA1F1210-B8C5-4C8D-A6C2-8FE591B20957}"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17</a:t>
            </a:fld>
            <a:endParaRPr lang="sl-SI"/>
          </a:p>
        </p:txBody>
      </p:sp>
    </p:spTree>
    <p:extLst>
      <p:ext uri="{BB962C8B-B14F-4D97-AF65-F5344CB8AC3E}">
        <p14:creationId xmlns:p14="http://schemas.microsoft.com/office/powerpoint/2010/main" val="36593463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Uporabnik  - sodelavec knjižnice</a:t>
            </a:r>
          </a:p>
        </p:txBody>
      </p:sp>
      <p:sp>
        <p:nvSpPr>
          <p:cNvPr id="3" name="Ograda vsebine 2"/>
          <p:cNvSpPr>
            <a:spLocks noGrp="1"/>
          </p:cNvSpPr>
          <p:nvPr>
            <p:ph idx="1"/>
          </p:nvPr>
        </p:nvSpPr>
        <p:spPr/>
        <p:txBody>
          <a:bodyPr/>
          <a:lstStyle/>
          <a:p>
            <a:r>
              <a:rPr lang="sl-SI" dirty="0">
                <a:solidFill>
                  <a:srgbClr val="00B0F0"/>
                </a:solidFill>
              </a:rPr>
              <a:t>In kateri so ti </a:t>
            </a:r>
            <a:r>
              <a:rPr lang="sl-SI" dirty="0" smtClean="0">
                <a:solidFill>
                  <a:srgbClr val="00B0F0"/>
                </a:solidFill>
              </a:rPr>
              <a:t>izzivi</a:t>
            </a:r>
            <a:r>
              <a:rPr lang="sl-SI" dirty="0" smtClean="0"/>
              <a:t>? </a:t>
            </a:r>
          </a:p>
          <a:p>
            <a:r>
              <a:rPr lang="sl-SI" dirty="0" smtClean="0"/>
              <a:t>Na </a:t>
            </a:r>
            <a:r>
              <a:rPr lang="sl-SI" dirty="0"/>
              <a:t>eni strani imamo starostnike in pojav vedno daljše življenjske dobe ter vseživljenjskega učenja, </a:t>
            </a:r>
            <a:endParaRPr lang="sl-SI" dirty="0" smtClean="0"/>
          </a:p>
          <a:p>
            <a:r>
              <a:rPr lang="sl-SI" dirty="0" smtClean="0"/>
              <a:t>na </a:t>
            </a:r>
            <a:r>
              <a:rPr lang="sl-SI" dirty="0"/>
              <a:t>drugi strani pa prihajajočo mlado t.i. Y ali </a:t>
            </a:r>
            <a:r>
              <a:rPr lang="sl-SI" dirty="0" smtClean="0"/>
              <a:t>Google </a:t>
            </a:r>
            <a:r>
              <a:rPr lang="sl-SI" dirty="0"/>
              <a:t>generacijo, ki večino informacij išče na spletu </a:t>
            </a:r>
            <a:r>
              <a:rPr lang="sl-SI" dirty="0" smtClean="0"/>
              <a:t>(?).</a:t>
            </a:r>
            <a:endParaRPr lang="sl-SI" dirty="0"/>
          </a:p>
        </p:txBody>
      </p:sp>
      <p:sp>
        <p:nvSpPr>
          <p:cNvPr id="4" name="Ograda datuma 3"/>
          <p:cNvSpPr>
            <a:spLocks noGrp="1"/>
          </p:cNvSpPr>
          <p:nvPr>
            <p:ph type="dt" sz="half" idx="10"/>
          </p:nvPr>
        </p:nvSpPr>
        <p:spPr/>
        <p:txBody>
          <a:bodyPr/>
          <a:lstStyle/>
          <a:p>
            <a:pPr>
              <a:defRPr/>
            </a:pPr>
            <a:fld id="{3CE63E18-F1F4-4C4C-8132-246CD3E9EFB3}"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18</a:t>
            </a:fld>
            <a:endParaRPr lang="sl-SI"/>
          </a:p>
        </p:txBody>
      </p:sp>
    </p:spTree>
    <p:extLst>
      <p:ext uri="{BB962C8B-B14F-4D97-AF65-F5344CB8AC3E}">
        <p14:creationId xmlns:p14="http://schemas.microsoft.com/office/powerpoint/2010/main" val="1912404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Uporabnik  - sodelavec knjižnice</a:t>
            </a:r>
          </a:p>
        </p:txBody>
      </p:sp>
      <p:sp>
        <p:nvSpPr>
          <p:cNvPr id="3" name="Ograda vsebine 2"/>
          <p:cNvSpPr>
            <a:spLocks noGrp="1"/>
          </p:cNvSpPr>
          <p:nvPr>
            <p:ph idx="1"/>
          </p:nvPr>
        </p:nvSpPr>
        <p:spPr/>
        <p:txBody>
          <a:bodyPr/>
          <a:lstStyle/>
          <a:p>
            <a:pPr marL="0" indent="0">
              <a:buNone/>
            </a:pPr>
            <a:r>
              <a:rPr lang="sl-SI" dirty="0">
                <a:solidFill>
                  <a:srgbClr val="00B0F0"/>
                </a:solidFill>
              </a:rPr>
              <a:t>Knjižničarjeva vloga </a:t>
            </a:r>
            <a:endParaRPr lang="sl-SI" dirty="0"/>
          </a:p>
          <a:p>
            <a:r>
              <a:rPr lang="sl-SI" dirty="0" err="1" smtClean="0"/>
              <a:t>guide</a:t>
            </a:r>
            <a:r>
              <a:rPr lang="sl-SI" dirty="0"/>
              <a:t>, spremljevalec, posredovalec med različnimi svetovi </a:t>
            </a:r>
            <a:r>
              <a:rPr lang="sl-SI" dirty="0" smtClean="0"/>
              <a:t> </a:t>
            </a:r>
          </a:p>
          <a:p>
            <a:r>
              <a:rPr lang="sl-SI" dirty="0" smtClean="0"/>
              <a:t>med </a:t>
            </a:r>
            <a:r>
              <a:rPr lang="sl-SI" dirty="0"/>
              <a:t>svetom literature - avtorji, pisatelji, </a:t>
            </a:r>
            <a:endParaRPr lang="sl-SI" dirty="0" smtClean="0"/>
          </a:p>
          <a:p>
            <a:r>
              <a:rPr lang="sl-SI" dirty="0" smtClean="0"/>
              <a:t>med </a:t>
            </a:r>
            <a:r>
              <a:rPr lang="sl-SI" dirty="0"/>
              <a:t>informacijami,  </a:t>
            </a:r>
            <a:endParaRPr lang="sl-SI" dirty="0" smtClean="0"/>
          </a:p>
          <a:p>
            <a:r>
              <a:rPr lang="sl-SI" dirty="0" smtClean="0"/>
              <a:t>med </a:t>
            </a:r>
            <a:r>
              <a:rPr lang="sl-SI" dirty="0"/>
              <a:t>virtualnim svetom in različnimi uporabniki </a:t>
            </a:r>
            <a:r>
              <a:rPr lang="sl-SI" dirty="0" smtClean="0"/>
              <a:t>knjižnice.</a:t>
            </a:r>
            <a:endParaRPr lang="sl-SI" dirty="0"/>
          </a:p>
          <a:p>
            <a:endParaRPr lang="sl-SI" dirty="0"/>
          </a:p>
        </p:txBody>
      </p:sp>
      <p:sp>
        <p:nvSpPr>
          <p:cNvPr id="4" name="Ograda datuma 3"/>
          <p:cNvSpPr>
            <a:spLocks noGrp="1"/>
          </p:cNvSpPr>
          <p:nvPr>
            <p:ph type="dt" sz="half" idx="10"/>
          </p:nvPr>
        </p:nvSpPr>
        <p:spPr/>
        <p:txBody>
          <a:bodyPr/>
          <a:lstStyle/>
          <a:p>
            <a:pPr>
              <a:defRPr/>
            </a:pPr>
            <a:fld id="{3B617917-90FF-41A2-902C-FD43A754190E}"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19</a:t>
            </a:fld>
            <a:endParaRPr lang="sl-SI"/>
          </a:p>
        </p:txBody>
      </p:sp>
    </p:spTree>
    <p:extLst>
      <p:ext uri="{BB962C8B-B14F-4D97-AF65-F5344CB8AC3E}">
        <p14:creationId xmlns:p14="http://schemas.microsoft.com/office/powerpoint/2010/main" val="15721384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Tretji prostori – nove oaze</a:t>
            </a:r>
            <a:endParaRPr lang="sl-SI" dirty="0"/>
          </a:p>
        </p:txBody>
      </p:sp>
      <p:sp>
        <p:nvSpPr>
          <p:cNvPr id="3" name="Ograda vsebine 2"/>
          <p:cNvSpPr>
            <a:spLocks noGrp="1"/>
          </p:cNvSpPr>
          <p:nvPr>
            <p:ph idx="1"/>
          </p:nvPr>
        </p:nvSpPr>
        <p:spPr/>
        <p:txBody>
          <a:bodyPr/>
          <a:lstStyle/>
          <a:p>
            <a:pPr marL="0" indent="0">
              <a:buNone/>
            </a:pPr>
            <a:r>
              <a:rPr lang="sl-SI" dirty="0" smtClean="0"/>
              <a:t>Vsebina:</a:t>
            </a:r>
          </a:p>
          <a:p>
            <a:r>
              <a:rPr lang="sl-SI" dirty="0" smtClean="0"/>
              <a:t>Zgradbe (prostor – fizični, virtualni;arhitektura), oddaljenost</a:t>
            </a:r>
          </a:p>
          <a:p>
            <a:r>
              <a:rPr lang="sl-SI" dirty="0" smtClean="0"/>
              <a:t>Knjižnične storitve in kompetentni knjižničarji (storitve, branje, informacijska pismenost, družbena odgovornost)</a:t>
            </a:r>
          </a:p>
          <a:p>
            <a:r>
              <a:rPr lang="sl-SI" dirty="0" smtClean="0"/>
              <a:t>Dodana vrednost lokalni skupnosti</a:t>
            </a:r>
          </a:p>
        </p:txBody>
      </p:sp>
      <p:sp>
        <p:nvSpPr>
          <p:cNvPr id="4" name="Ograda datuma 3"/>
          <p:cNvSpPr>
            <a:spLocks noGrp="1"/>
          </p:cNvSpPr>
          <p:nvPr>
            <p:ph type="dt" sz="half" idx="10"/>
          </p:nvPr>
        </p:nvSpPr>
        <p:spPr/>
        <p:txBody>
          <a:bodyPr/>
          <a:lstStyle/>
          <a:p>
            <a:pPr>
              <a:defRPr/>
            </a:pPr>
            <a:fld id="{E363E317-32BC-43EE-887A-632E0CC40BFC}"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2</a:t>
            </a:fld>
            <a:endParaRPr lang="sl-SI"/>
          </a:p>
        </p:txBody>
      </p:sp>
    </p:spTree>
    <p:extLst>
      <p:ext uri="{BB962C8B-B14F-4D97-AF65-F5344CB8AC3E}">
        <p14:creationId xmlns:p14="http://schemas.microsoft.com/office/powerpoint/2010/main" val="3950682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lvl="0"/>
            <a:r>
              <a:rPr lang="sl-SI" b="1" cap="small" dirty="0"/>
              <a:t>Tretji prostor = splošna </a:t>
            </a:r>
            <a:r>
              <a:rPr lang="sl-SI" b="1" cap="small" dirty="0" smtClean="0"/>
              <a:t>knjižnica</a:t>
            </a:r>
            <a:endParaRPr lang="sl-SI" dirty="0"/>
          </a:p>
        </p:txBody>
      </p:sp>
      <p:sp>
        <p:nvSpPr>
          <p:cNvPr id="3" name="Ograda vsebine 2"/>
          <p:cNvSpPr>
            <a:spLocks noGrp="1"/>
          </p:cNvSpPr>
          <p:nvPr>
            <p:ph idx="1"/>
          </p:nvPr>
        </p:nvSpPr>
        <p:spPr/>
        <p:txBody>
          <a:bodyPr/>
          <a:lstStyle/>
          <a:p>
            <a:r>
              <a:rPr lang="sl-SI" dirty="0" smtClean="0"/>
              <a:t>Koncept </a:t>
            </a:r>
            <a:r>
              <a:rPr lang="sl-SI" dirty="0"/>
              <a:t>knjižničnih storitev v splošnih knjižnicah </a:t>
            </a:r>
            <a:r>
              <a:rPr lang="sl-SI" dirty="0" smtClean="0"/>
              <a:t>se iz </a:t>
            </a:r>
            <a:r>
              <a:rPr lang="sl-SI" dirty="0"/>
              <a:t>klasično servisne dejavnosti spreminja v ponujanje t. i. dodane vrednosti okolju, v katerem delujejo. </a:t>
            </a:r>
            <a:endParaRPr lang="sl-SI" dirty="0" smtClean="0"/>
          </a:p>
        </p:txBody>
      </p:sp>
      <p:sp>
        <p:nvSpPr>
          <p:cNvPr id="4" name="Ograda datuma 3"/>
          <p:cNvSpPr>
            <a:spLocks noGrp="1"/>
          </p:cNvSpPr>
          <p:nvPr>
            <p:ph type="dt" sz="half" idx="10"/>
          </p:nvPr>
        </p:nvSpPr>
        <p:spPr/>
        <p:txBody>
          <a:bodyPr/>
          <a:lstStyle/>
          <a:p>
            <a:pPr>
              <a:defRPr/>
            </a:pPr>
            <a:fld id="{CA3F85B9-61D3-48A3-A752-4318513BB5B8}"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20</a:t>
            </a:fld>
            <a:endParaRPr lang="sl-SI"/>
          </a:p>
        </p:txBody>
      </p:sp>
    </p:spTree>
    <p:extLst>
      <p:ext uri="{BB962C8B-B14F-4D97-AF65-F5344CB8AC3E}">
        <p14:creationId xmlns:p14="http://schemas.microsoft.com/office/powerpoint/2010/main" val="33255999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lvl="1"/>
            <a:r>
              <a:rPr lang="sl-SI" dirty="0">
                <a:solidFill>
                  <a:srgbClr val="00B0F0"/>
                </a:solidFill>
                <a:latin typeface="+mn-lt"/>
              </a:rPr>
              <a:t>„Knjižnica k uporabnikom ali </a:t>
            </a:r>
            <a:br>
              <a:rPr lang="sl-SI" dirty="0">
                <a:solidFill>
                  <a:srgbClr val="00B0F0"/>
                </a:solidFill>
                <a:latin typeface="+mn-lt"/>
              </a:rPr>
            </a:br>
            <a:r>
              <a:rPr lang="sl-SI" dirty="0">
                <a:solidFill>
                  <a:srgbClr val="00B0F0"/>
                </a:solidFill>
                <a:latin typeface="+mn-lt"/>
              </a:rPr>
              <a:t>uporabniki h knjižnici“</a:t>
            </a:r>
            <a:r>
              <a:rPr lang="sl-SI" b="1" dirty="0">
                <a:latin typeface="+mn-lt"/>
              </a:rPr>
              <a:t/>
            </a:r>
            <a:br>
              <a:rPr lang="sl-SI" b="1" dirty="0">
                <a:latin typeface="+mn-lt"/>
              </a:rPr>
            </a:br>
            <a:endParaRPr lang="sl-SI" dirty="0">
              <a:latin typeface="+mn-lt"/>
            </a:endParaRPr>
          </a:p>
        </p:txBody>
      </p:sp>
      <p:pic>
        <p:nvPicPr>
          <p:cNvPr id="4" name="Ograda vsebine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359258"/>
            <a:ext cx="5832648" cy="3744416"/>
          </a:xfrm>
          <a:prstGeom prst="rect">
            <a:avLst/>
          </a:prstGeom>
          <a:noFill/>
        </p:spPr>
      </p:pic>
      <p:sp>
        <p:nvSpPr>
          <p:cNvPr id="5" name="Pravokotnik 4"/>
          <p:cNvSpPr/>
          <p:nvPr/>
        </p:nvSpPr>
        <p:spPr>
          <a:xfrm>
            <a:off x="6850302" y="1916832"/>
            <a:ext cx="2088232" cy="1877437"/>
          </a:xfrm>
          <a:prstGeom prst="rect">
            <a:avLst/>
          </a:prstGeom>
        </p:spPr>
        <p:txBody>
          <a:bodyPr wrap="square">
            <a:spAutoFit/>
          </a:bodyPr>
          <a:lstStyle/>
          <a:p>
            <a:r>
              <a:rPr lang="sl-SI" dirty="0">
                <a:solidFill>
                  <a:schemeClr val="bg1"/>
                </a:solidFill>
              </a:rPr>
              <a:t>»Knjižnica moj tretji prostor«. </a:t>
            </a:r>
            <a:endParaRPr lang="sl-SI" dirty="0" smtClean="0">
              <a:solidFill>
                <a:schemeClr val="bg1"/>
              </a:solidFill>
            </a:endParaRPr>
          </a:p>
          <a:p>
            <a:r>
              <a:rPr lang="sl-SI" sz="1600" dirty="0" smtClean="0">
                <a:solidFill>
                  <a:schemeClr val="bg1"/>
                </a:solidFill>
              </a:rPr>
              <a:t>Vir </a:t>
            </a:r>
            <a:r>
              <a:rPr lang="sl-SI" sz="1600" dirty="0">
                <a:solidFill>
                  <a:schemeClr val="bg1"/>
                </a:solidFill>
              </a:rPr>
              <a:t>slike: (http://www.radovljica.si/tiskaj.aspx?pid=3258). Objavljeno 21.11.2008.</a:t>
            </a:r>
          </a:p>
        </p:txBody>
      </p:sp>
      <p:sp>
        <p:nvSpPr>
          <p:cNvPr id="6" name="Pravokotnik 5"/>
          <p:cNvSpPr/>
          <p:nvPr/>
        </p:nvSpPr>
        <p:spPr>
          <a:xfrm>
            <a:off x="467544" y="5103674"/>
            <a:ext cx="8208912" cy="1200329"/>
          </a:xfrm>
          <a:prstGeom prst="rect">
            <a:avLst/>
          </a:prstGeom>
        </p:spPr>
        <p:txBody>
          <a:bodyPr wrap="square">
            <a:spAutoFit/>
          </a:bodyPr>
          <a:lstStyle/>
          <a:p>
            <a:pPr algn="ctr"/>
            <a:r>
              <a:rPr lang="sl-SI" b="1" dirty="0">
                <a:solidFill>
                  <a:srgbClr val="00B0F0"/>
                </a:solidFill>
              </a:rPr>
              <a:t>20. november - dan slovenskih splošnih knjižnic 2008 </a:t>
            </a:r>
            <a:endParaRPr lang="sl-SI" b="1" dirty="0" smtClean="0">
              <a:solidFill>
                <a:srgbClr val="00B0F0"/>
              </a:solidFill>
            </a:endParaRPr>
          </a:p>
          <a:p>
            <a:r>
              <a:rPr lang="sl-SI" dirty="0" smtClean="0">
                <a:solidFill>
                  <a:schemeClr val="bg1"/>
                </a:solidFill>
              </a:rPr>
              <a:t>Osrednjo prireditev v Knjižnici Domžale </a:t>
            </a:r>
            <a:r>
              <a:rPr lang="sl-SI" dirty="0">
                <a:solidFill>
                  <a:schemeClr val="bg1"/>
                </a:solidFill>
              </a:rPr>
              <a:t>je potekala s častno gostjo Barbaro Miklič Türk, soprogo takratnega predsednika Republike Slovenije. Sledila je okrogla miza z naslovom </a:t>
            </a:r>
            <a:r>
              <a:rPr lang="sl-SI" dirty="0">
                <a:solidFill>
                  <a:srgbClr val="00B0F0"/>
                </a:solidFill>
              </a:rPr>
              <a:t>»Knjižnica k uporabnikom ali uporabniki h knjižnici«</a:t>
            </a:r>
          </a:p>
        </p:txBody>
      </p:sp>
      <p:sp>
        <p:nvSpPr>
          <p:cNvPr id="3" name="Ograda datuma 2"/>
          <p:cNvSpPr>
            <a:spLocks noGrp="1"/>
          </p:cNvSpPr>
          <p:nvPr>
            <p:ph type="dt" sz="half" idx="10"/>
          </p:nvPr>
        </p:nvSpPr>
        <p:spPr/>
        <p:txBody>
          <a:bodyPr/>
          <a:lstStyle/>
          <a:p>
            <a:pPr>
              <a:defRPr/>
            </a:pPr>
            <a:fld id="{2292F33A-9BBA-4C98-9B61-9FE7252AD73F}" type="datetime1">
              <a:rPr lang="sl-SI" smtClean="0"/>
              <a:t>8.10.2013</a:t>
            </a:fld>
            <a:endParaRPr lang="sl-SI"/>
          </a:p>
        </p:txBody>
      </p:sp>
      <p:sp>
        <p:nvSpPr>
          <p:cNvPr id="7" name="Ograda noge 6"/>
          <p:cNvSpPr>
            <a:spLocks noGrp="1"/>
          </p:cNvSpPr>
          <p:nvPr>
            <p:ph type="ftr" sz="quarter" idx="11"/>
          </p:nvPr>
        </p:nvSpPr>
        <p:spPr/>
        <p:txBody>
          <a:bodyPr/>
          <a:lstStyle/>
          <a:p>
            <a:pPr>
              <a:defRPr/>
            </a:pPr>
            <a:r>
              <a:rPr lang="sl-SI" smtClean="0"/>
              <a:t>Milena Bon: Oaze - dnevne sobe</a:t>
            </a:r>
            <a:endParaRPr lang="sl-SI"/>
          </a:p>
        </p:txBody>
      </p:sp>
      <p:sp>
        <p:nvSpPr>
          <p:cNvPr id="8" name="Ograda številke diapozitiva 7"/>
          <p:cNvSpPr>
            <a:spLocks noGrp="1"/>
          </p:cNvSpPr>
          <p:nvPr>
            <p:ph type="sldNum" sz="quarter" idx="12"/>
          </p:nvPr>
        </p:nvSpPr>
        <p:spPr/>
        <p:txBody>
          <a:bodyPr/>
          <a:lstStyle/>
          <a:p>
            <a:pPr>
              <a:defRPr/>
            </a:pPr>
            <a:fld id="{81BE239E-3183-4DEE-9D4D-AE7B05DE90B9}" type="slidenum">
              <a:rPr lang="sl-SI" smtClean="0"/>
              <a:pPr>
                <a:defRPr/>
              </a:pPr>
              <a:t>21</a:t>
            </a:fld>
            <a:endParaRPr lang="sl-SI"/>
          </a:p>
        </p:txBody>
      </p:sp>
    </p:spTree>
    <p:extLst>
      <p:ext uri="{BB962C8B-B14F-4D97-AF65-F5344CB8AC3E}">
        <p14:creationId xmlns:p14="http://schemas.microsoft.com/office/powerpoint/2010/main" val="35613904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solidFill>
                  <a:srgbClr val="00B0F0"/>
                </a:solidFill>
              </a:rPr>
              <a:t>„Knjižnica k uporabnikom ali </a:t>
            </a:r>
            <a:br>
              <a:rPr lang="sl-SI" dirty="0">
                <a:solidFill>
                  <a:srgbClr val="00B0F0"/>
                </a:solidFill>
              </a:rPr>
            </a:br>
            <a:r>
              <a:rPr lang="sl-SI" dirty="0">
                <a:solidFill>
                  <a:srgbClr val="00B0F0"/>
                </a:solidFill>
              </a:rPr>
              <a:t>uporabniki h knjižnici“</a:t>
            </a:r>
            <a:endParaRPr lang="sl-SI" dirty="0"/>
          </a:p>
        </p:txBody>
      </p:sp>
      <p:sp>
        <p:nvSpPr>
          <p:cNvPr id="3" name="Ograda vsebine 2"/>
          <p:cNvSpPr>
            <a:spLocks noGrp="1"/>
          </p:cNvSpPr>
          <p:nvPr>
            <p:ph idx="1"/>
          </p:nvPr>
        </p:nvSpPr>
        <p:spPr/>
        <p:txBody>
          <a:bodyPr/>
          <a:lstStyle/>
          <a:p>
            <a:pPr marL="0" indent="0">
              <a:buNone/>
            </a:pPr>
            <a:endParaRPr lang="sl-SI" dirty="0" smtClean="0"/>
          </a:p>
          <a:p>
            <a:pPr marL="0" indent="0">
              <a:buNone/>
            </a:pPr>
            <a:r>
              <a:rPr lang="sl-SI" dirty="0" smtClean="0"/>
              <a:t>Glavna </a:t>
            </a:r>
            <a:r>
              <a:rPr lang="sl-SI" dirty="0"/>
              <a:t>poanta okrogle mize: kljub internetu in drugim oblikam, knjižnice ostajajo tretji prostor lokalnih skupnosti, prostori za tkanje prijateljskih vezi, za pogovore, druženje in kakovostnejše prijetnejše življenje.</a:t>
            </a:r>
          </a:p>
          <a:p>
            <a:pPr marL="0" indent="0" algn="r">
              <a:buNone/>
            </a:pPr>
            <a:endParaRPr lang="sl-SI" sz="1800" dirty="0" smtClean="0"/>
          </a:p>
          <a:p>
            <a:pPr marL="0" indent="0" algn="r">
              <a:buNone/>
            </a:pPr>
            <a:r>
              <a:rPr lang="sl-SI" sz="1800" dirty="0" smtClean="0"/>
              <a:t>Več na spletni </a:t>
            </a:r>
            <a:r>
              <a:rPr lang="sl-SI" sz="1800" dirty="0"/>
              <a:t>strani:</a:t>
            </a:r>
            <a:r>
              <a:rPr lang="sl-SI" sz="1800" dirty="0" err="1"/>
              <a:t>www</a:t>
            </a:r>
            <a:r>
              <a:rPr lang="sl-SI" sz="1800" dirty="0"/>
              <a:t>.</a:t>
            </a:r>
            <a:r>
              <a:rPr lang="sl-SI" sz="1800" dirty="0" err="1"/>
              <a:t>dlib</a:t>
            </a:r>
            <a:r>
              <a:rPr lang="sl-SI" sz="1800" dirty="0"/>
              <a:t>.si/</a:t>
            </a:r>
            <a:r>
              <a:rPr lang="sl-SI" sz="1800" dirty="0" err="1"/>
              <a:t>stream</a:t>
            </a:r>
            <a:r>
              <a:rPr lang="sl-SI" sz="1800" dirty="0"/>
              <a:t>/URN:NBN:SI:doc-OIZSM6KM/7bff27ab.../PDF</a:t>
            </a:r>
          </a:p>
          <a:p>
            <a:endParaRPr lang="sl-SI" dirty="0"/>
          </a:p>
        </p:txBody>
      </p:sp>
      <p:sp>
        <p:nvSpPr>
          <p:cNvPr id="4" name="Ograda datuma 3"/>
          <p:cNvSpPr>
            <a:spLocks noGrp="1"/>
          </p:cNvSpPr>
          <p:nvPr>
            <p:ph type="dt" sz="half" idx="10"/>
          </p:nvPr>
        </p:nvSpPr>
        <p:spPr/>
        <p:txBody>
          <a:bodyPr/>
          <a:lstStyle/>
          <a:p>
            <a:pPr>
              <a:defRPr/>
            </a:pPr>
            <a:fld id="{3108CF79-0BDD-4A22-8155-4AAD7A993D9B}"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22</a:t>
            </a:fld>
            <a:endParaRPr lang="sl-SI"/>
          </a:p>
        </p:txBody>
      </p:sp>
    </p:spTree>
    <p:extLst>
      <p:ext uri="{BB962C8B-B14F-4D97-AF65-F5344CB8AC3E}">
        <p14:creationId xmlns:p14="http://schemas.microsoft.com/office/powerpoint/2010/main" val="22922355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solidFill>
                  <a:srgbClr val="00B0F0"/>
                </a:solidFill>
              </a:rPr>
              <a:t>„Knjižnica k uporabnikom ali </a:t>
            </a:r>
            <a:br>
              <a:rPr lang="sl-SI" dirty="0">
                <a:solidFill>
                  <a:srgbClr val="00B0F0"/>
                </a:solidFill>
              </a:rPr>
            </a:br>
            <a:r>
              <a:rPr lang="sl-SI" dirty="0">
                <a:solidFill>
                  <a:srgbClr val="00B0F0"/>
                </a:solidFill>
              </a:rPr>
              <a:t>uporabniki h knjižnici“</a:t>
            </a:r>
            <a:endParaRPr lang="sl-SI" dirty="0"/>
          </a:p>
        </p:txBody>
      </p:sp>
      <p:sp>
        <p:nvSpPr>
          <p:cNvPr id="3" name="Ograda vsebine 2"/>
          <p:cNvSpPr>
            <a:spLocks noGrp="1"/>
          </p:cNvSpPr>
          <p:nvPr>
            <p:ph idx="1"/>
          </p:nvPr>
        </p:nvSpPr>
        <p:spPr/>
        <p:txBody>
          <a:bodyPr/>
          <a:lstStyle/>
          <a:p>
            <a:pPr marL="0" indent="0">
              <a:buNone/>
            </a:pPr>
            <a:endParaRPr lang="sl-SI" dirty="0" smtClean="0"/>
          </a:p>
          <a:p>
            <a:pPr marL="0" indent="0">
              <a:buNone/>
            </a:pPr>
            <a:r>
              <a:rPr lang="sl-SI" dirty="0" smtClean="0"/>
              <a:t>Splošne </a:t>
            </a:r>
            <a:r>
              <a:rPr lang="sl-SI" dirty="0"/>
              <a:t>knjižnice so povabile vse uporabnike k ustvarjalnosti in deljenju izkušenj, doživetij in razmišljanj o knjižnicah. In tako je bila ob tej priložnosti izdana tudi </a:t>
            </a:r>
            <a:r>
              <a:rPr lang="sl-SI" dirty="0">
                <a:solidFill>
                  <a:srgbClr val="00B0F0"/>
                </a:solidFill>
              </a:rPr>
              <a:t>literarna publikacija </a:t>
            </a:r>
            <a:r>
              <a:rPr lang="sl-SI" dirty="0"/>
              <a:t>najboljših zgodb, ki so prišle na nagradni natečaj (izdaja ZBDS, Sekcija za splošne knjižnice). </a:t>
            </a:r>
          </a:p>
        </p:txBody>
      </p:sp>
      <p:sp>
        <p:nvSpPr>
          <p:cNvPr id="4" name="Ograda datuma 3"/>
          <p:cNvSpPr>
            <a:spLocks noGrp="1"/>
          </p:cNvSpPr>
          <p:nvPr>
            <p:ph type="dt" sz="half" idx="10"/>
          </p:nvPr>
        </p:nvSpPr>
        <p:spPr/>
        <p:txBody>
          <a:bodyPr/>
          <a:lstStyle/>
          <a:p>
            <a:pPr>
              <a:defRPr/>
            </a:pPr>
            <a:fld id="{DBD65116-5295-4BFA-B20E-A4C419052079}"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23</a:t>
            </a:fld>
            <a:endParaRPr lang="sl-SI"/>
          </a:p>
        </p:txBody>
      </p:sp>
    </p:spTree>
    <p:extLst>
      <p:ext uri="{BB962C8B-B14F-4D97-AF65-F5344CB8AC3E}">
        <p14:creationId xmlns:p14="http://schemas.microsoft.com/office/powerpoint/2010/main" val="1365007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solidFill>
                  <a:srgbClr val="00B0F0"/>
                </a:solidFill>
              </a:rPr>
              <a:t>Zgodbe iz knjižnice</a:t>
            </a:r>
            <a:endParaRPr lang="sl-SI" dirty="0"/>
          </a:p>
        </p:txBody>
      </p:sp>
      <p:sp>
        <p:nvSpPr>
          <p:cNvPr id="3" name="Ograda vsebine 2"/>
          <p:cNvSpPr>
            <a:spLocks noGrp="1"/>
          </p:cNvSpPr>
          <p:nvPr>
            <p:ph idx="1"/>
          </p:nvPr>
        </p:nvSpPr>
        <p:spPr/>
        <p:txBody>
          <a:bodyPr/>
          <a:lstStyle/>
          <a:p>
            <a:r>
              <a:rPr lang="sl-SI" dirty="0" smtClean="0"/>
              <a:t>Serija publikacij, do </a:t>
            </a:r>
            <a:r>
              <a:rPr lang="sl-SI"/>
              <a:t>sedaj </a:t>
            </a:r>
            <a:r>
              <a:rPr lang="sl-SI" smtClean="0"/>
              <a:t>izdani </a:t>
            </a:r>
            <a:r>
              <a:rPr lang="sl-SI" dirty="0"/>
              <a:t>trije zvezki z </a:t>
            </a:r>
            <a:r>
              <a:rPr lang="sl-SI"/>
              <a:t>različnimi </a:t>
            </a:r>
            <a:r>
              <a:rPr lang="sl-SI" smtClean="0"/>
              <a:t>podnaslovi:</a:t>
            </a:r>
            <a:endParaRPr lang="sl-SI" dirty="0" smtClean="0"/>
          </a:p>
          <a:p>
            <a:pPr marL="742950" indent="-742950">
              <a:buFont typeface="+mj-lt"/>
              <a:buAutoNum type="arabicPeriod"/>
            </a:pPr>
            <a:r>
              <a:rPr lang="sl-SI" dirty="0" smtClean="0"/>
              <a:t>Knjižnica </a:t>
            </a:r>
            <a:r>
              <a:rPr lang="sl-SI" dirty="0"/>
              <a:t>kot moj tretji prostor, </a:t>
            </a:r>
            <a:r>
              <a:rPr lang="sl-SI" dirty="0" smtClean="0"/>
              <a:t>2008,</a:t>
            </a:r>
          </a:p>
          <a:p>
            <a:pPr marL="742950" indent="-742950">
              <a:buFont typeface="+mj-lt"/>
              <a:buAutoNum type="arabicPeriod"/>
            </a:pPr>
            <a:r>
              <a:rPr lang="sl-SI" dirty="0" smtClean="0"/>
              <a:t>Kako </a:t>
            </a:r>
            <a:r>
              <a:rPr lang="sl-SI" dirty="0"/>
              <a:t>diši moja knjižnica, </a:t>
            </a:r>
            <a:r>
              <a:rPr lang="sl-SI" dirty="0" smtClean="0"/>
              <a:t>2009 </a:t>
            </a:r>
          </a:p>
          <a:p>
            <a:pPr marL="742950" indent="-742950">
              <a:buFont typeface="+mj-lt"/>
              <a:buAutoNum type="arabicPeriod"/>
            </a:pPr>
            <a:r>
              <a:rPr lang="sl-SI" dirty="0" smtClean="0"/>
              <a:t>Knjižnica in knjige po mojem okusu, 2010</a:t>
            </a:r>
          </a:p>
        </p:txBody>
      </p:sp>
      <p:sp>
        <p:nvSpPr>
          <p:cNvPr id="4" name="Ograda datuma 3"/>
          <p:cNvSpPr>
            <a:spLocks noGrp="1"/>
          </p:cNvSpPr>
          <p:nvPr>
            <p:ph type="dt" sz="half" idx="10"/>
          </p:nvPr>
        </p:nvSpPr>
        <p:spPr/>
        <p:txBody>
          <a:bodyPr/>
          <a:lstStyle/>
          <a:p>
            <a:pPr>
              <a:defRPr/>
            </a:pPr>
            <a:fld id="{070F5000-3CFC-4DE9-A15D-2EFAAC1FF6C7}"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24</a:t>
            </a:fld>
            <a:endParaRPr lang="sl-SI"/>
          </a:p>
        </p:txBody>
      </p:sp>
    </p:spTree>
    <p:extLst>
      <p:ext uri="{BB962C8B-B14F-4D97-AF65-F5344CB8AC3E}">
        <p14:creationId xmlns:p14="http://schemas.microsoft.com/office/powerpoint/2010/main" val="30233622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lvl="0"/>
            <a:r>
              <a:rPr lang="sl-SI" b="1" cap="small" dirty="0"/>
              <a:t>Tretji prostor = splošna </a:t>
            </a:r>
            <a:r>
              <a:rPr lang="sl-SI" b="1" cap="small" dirty="0" smtClean="0"/>
              <a:t>knjižnica</a:t>
            </a:r>
            <a:endParaRPr lang="sl-SI" dirty="0"/>
          </a:p>
        </p:txBody>
      </p:sp>
      <p:sp>
        <p:nvSpPr>
          <p:cNvPr id="3" name="Ograda vsebine 2"/>
          <p:cNvSpPr>
            <a:spLocks noGrp="1"/>
          </p:cNvSpPr>
          <p:nvPr>
            <p:ph idx="1"/>
          </p:nvPr>
        </p:nvSpPr>
        <p:spPr/>
        <p:txBody>
          <a:bodyPr/>
          <a:lstStyle/>
          <a:p>
            <a:r>
              <a:rPr lang="sl-SI" dirty="0" smtClean="0"/>
              <a:t>Vse </a:t>
            </a:r>
            <a:r>
              <a:rPr lang="sl-SI" dirty="0">
                <a:solidFill>
                  <a:srgbClr val="00B0F0"/>
                </a:solidFill>
              </a:rPr>
              <a:t>funkcije</a:t>
            </a:r>
            <a:r>
              <a:rPr lang="sl-SI" dirty="0"/>
              <a:t> knjižnice (razen klasičnih dejavnosti zbiranja, obdelovanja, hranjenja, zagotavljanja dostopa in posredovanja knjižničnega gradiva in informacij iz gradiv ter o gradivu) temeljijo na </a:t>
            </a:r>
            <a:r>
              <a:rPr lang="sl-SI" dirty="0">
                <a:solidFill>
                  <a:srgbClr val="00B0F0"/>
                </a:solidFill>
              </a:rPr>
              <a:t>medsebojni interakciji </a:t>
            </a:r>
            <a:r>
              <a:rPr lang="sl-SI" dirty="0"/>
              <a:t>ter spodbujanju k kvalitetnejšemu vključevanju v družbo. </a:t>
            </a:r>
          </a:p>
          <a:p>
            <a:endParaRPr lang="sl-SI" dirty="0"/>
          </a:p>
        </p:txBody>
      </p:sp>
      <p:sp>
        <p:nvSpPr>
          <p:cNvPr id="4" name="Ograda datuma 3"/>
          <p:cNvSpPr>
            <a:spLocks noGrp="1"/>
          </p:cNvSpPr>
          <p:nvPr>
            <p:ph type="dt" sz="half" idx="10"/>
          </p:nvPr>
        </p:nvSpPr>
        <p:spPr/>
        <p:txBody>
          <a:bodyPr/>
          <a:lstStyle/>
          <a:p>
            <a:pPr>
              <a:defRPr/>
            </a:pPr>
            <a:fld id="{1E927CD8-8681-4709-A87A-C7993CF0DE84}"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25</a:t>
            </a:fld>
            <a:endParaRPr lang="sl-SI"/>
          </a:p>
        </p:txBody>
      </p:sp>
    </p:spTree>
    <p:extLst>
      <p:ext uri="{BB962C8B-B14F-4D97-AF65-F5344CB8AC3E}">
        <p14:creationId xmlns:p14="http://schemas.microsoft.com/office/powerpoint/2010/main" val="31814268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cap="small" dirty="0"/>
              <a:t>Tretji prostor = splošna knjižnica</a:t>
            </a:r>
            <a:endParaRPr lang="sl-SI" dirty="0"/>
          </a:p>
        </p:txBody>
      </p:sp>
      <p:sp>
        <p:nvSpPr>
          <p:cNvPr id="3" name="Ograda vsebine 2"/>
          <p:cNvSpPr>
            <a:spLocks noGrp="1"/>
          </p:cNvSpPr>
          <p:nvPr>
            <p:ph idx="1"/>
          </p:nvPr>
        </p:nvSpPr>
        <p:spPr/>
        <p:txBody>
          <a:bodyPr/>
          <a:lstStyle/>
          <a:p>
            <a:r>
              <a:rPr lang="sl-SI" dirty="0"/>
              <a:t>Knjižnice danes morajo biti </a:t>
            </a:r>
            <a:r>
              <a:rPr lang="sl-SI" dirty="0" smtClean="0"/>
              <a:t>kompleksen </a:t>
            </a:r>
            <a:r>
              <a:rPr lang="sl-SI" dirty="0"/>
              <a:t>prostor, arena </a:t>
            </a:r>
            <a:r>
              <a:rPr lang="sl-SI" dirty="0" smtClean="0"/>
              <a:t>in </a:t>
            </a:r>
            <a:r>
              <a:rPr lang="sl-SI" dirty="0"/>
              <a:t>oaza, študijska </a:t>
            </a:r>
            <a:r>
              <a:rPr lang="sl-SI" dirty="0" smtClean="0"/>
              <a:t>in </a:t>
            </a:r>
            <a:r>
              <a:rPr lang="sl-SI" dirty="0"/>
              <a:t>dnevna soba mesta, ki na enem mestu povezuje javno in zasebno sfero. </a:t>
            </a:r>
          </a:p>
        </p:txBody>
      </p:sp>
      <p:sp>
        <p:nvSpPr>
          <p:cNvPr id="4" name="Ograda datuma 3"/>
          <p:cNvSpPr>
            <a:spLocks noGrp="1"/>
          </p:cNvSpPr>
          <p:nvPr>
            <p:ph type="dt" sz="half" idx="10"/>
          </p:nvPr>
        </p:nvSpPr>
        <p:spPr/>
        <p:txBody>
          <a:bodyPr/>
          <a:lstStyle/>
          <a:p>
            <a:pPr>
              <a:defRPr/>
            </a:pPr>
            <a:fld id="{0FF588E5-9DC3-43E0-9FC2-3760D3FC3C86}"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26</a:t>
            </a:fld>
            <a:endParaRPr lang="sl-SI"/>
          </a:p>
        </p:txBody>
      </p:sp>
    </p:spTree>
    <p:extLst>
      <p:ext uri="{BB962C8B-B14F-4D97-AF65-F5344CB8AC3E}">
        <p14:creationId xmlns:p14="http://schemas.microsoft.com/office/powerpoint/2010/main" val="10737492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cap="small" dirty="0"/>
              <a:t>Tretji prostor = splošna </a:t>
            </a:r>
            <a:r>
              <a:rPr lang="sl-SI" b="1" cap="small" dirty="0" smtClean="0"/>
              <a:t>knjižnica</a:t>
            </a:r>
            <a:endParaRPr lang="sl-SI" dirty="0">
              <a:solidFill>
                <a:srgbClr val="00B0F0"/>
              </a:solidFill>
            </a:endParaRPr>
          </a:p>
        </p:txBody>
      </p:sp>
      <p:sp>
        <p:nvSpPr>
          <p:cNvPr id="3" name="Ograda vsebine 2"/>
          <p:cNvSpPr>
            <a:spLocks noGrp="1"/>
          </p:cNvSpPr>
          <p:nvPr>
            <p:ph idx="1"/>
          </p:nvPr>
        </p:nvSpPr>
        <p:spPr/>
        <p:txBody>
          <a:bodyPr/>
          <a:lstStyle/>
          <a:p>
            <a:r>
              <a:rPr lang="sl-SI" dirty="0" smtClean="0">
                <a:solidFill>
                  <a:srgbClr val="00B0F0"/>
                </a:solidFill>
              </a:rPr>
              <a:t>prostor</a:t>
            </a:r>
            <a:r>
              <a:rPr lang="sl-SI" dirty="0" smtClean="0"/>
              <a:t> - </a:t>
            </a:r>
            <a:r>
              <a:rPr lang="sl-SI" dirty="0"/>
              <a:t>s tehnološko opremljenostjo za različne tipe </a:t>
            </a:r>
            <a:r>
              <a:rPr lang="sl-SI" dirty="0" smtClean="0"/>
              <a:t>uporabnikov, </a:t>
            </a:r>
          </a:p>
          <a:p>
            <a:r>
              <a:rPr lang="sl-SI" dirty="0" smtClean="0"/>
              <a:t>s </a:t>
            </a:r>
            <a:r>
              <a:rPr lang="sl-SI" dirty="0" smtClean="0">
                <a:solidFill>
                  <a:srgbClr val="00B0F0"/>
                </a:solidFill>
              </a:rPr>
              <a:t>strokovni kadrovski </a:t>
            </a:r>
            <a:r>
              <a:rPr lang="sl-SI" dirty="0">
                <a:solidFill>
                  <a:srgbClr val="00B0F0"/>
                </a:solidFill>
              </a:rPr>
              <a:t>resursi </a:t>
            </a:r>
            <a:r>
              <a:rPr lang="sl-SI" dirty="0"/>
              <a:t>nudijo uporabnikom neformalno vseživljenjsko učenje ali sprostitev in v ta namen izvajajo raznolike storitve in dejavnosti. </a:t>
            </a:r>
          </a:p>
        </p:txBody>
      </p:sp>
      <p:sp>
        <p:nvSpPr>
          <p:cNvPr id="4" name="Ograda datuma 3"/>
          <p:cNvSpPr>
            <a:spLocks noGrp="1"/>
          </p:cNvSpPr>
          <p:nvPr>
            <p:ph type="dt" sz="half" idx="10"/>
          </p:nvPr>
        </p:nvSpPr>
        <p:spPr/>
        <p:txBody>
          <a:bodyPr/>
          <a:lstStyle/>
          <a:p>
            <a:pPr>
              <a:defRPr/>
            </a:pPr>
            <a:fld id="{268ED547-B552-4B6F-BFF5-4E32B9CA967A}"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27</a:t>
            </a:fld>
            <a:endParaRPr lang="sl-SI"/>
          </a:p>
        </p:txBody>
      </p:sp>
    </p:spTree>
    <p:extLst>
      <p:ext uri="{BB962C8B-B14F-4D97-AF65-F5344CB8AC3E}">
        <p14:creationId xmlns:p14="http://schemas.microsoft.com/office/powerpoint/2010/main" val="34671938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cap="small" dirty="0"/>
              <a:t>Tretji prostor = splošna </a:t>
            </a:r>
            <a:r>
              <a:rPr lang="sl-SI" b="1" cap="small" dirty="0" smtClean="0"/>
              <a:t>knjižnica</a:t>
            </a:r>
            <a:endParaRPr lang="sl-SI" dirty="0"/>
          </a:p>
        </p:txBody>
      </p:sp>
      <p:sp>
        <p:nvSpPr>
          <p:cNvPr id="3" name="Ograda vsebine 2"/>
          <p:cNvSpPr>
            <a:spLocks noGrp="1"/>
          </p:cNvSpPr>
          <p:nvPr>
            <p:ph idx="1"/>
          </p:nvPr>
        </p:nvSpPr>
        <p:spPr/>
        <p:txBody>
          <a:bodyPr/>
          <a:lstStyle/>
          <a:p>
            <a:r>
              <a:rPr lang="sl-SI" dirty="0"/>
              <a:t>Knjižnica občasno </a:t>
            </a:r>
            <a:r>
              <a:rPr lang="sl-SI" dirty="0">
                <a:solidFill>
                  <a:srgbClr val="00B0F0"/>
                </a:solidFill>
              </a:rPr>
              <a:t>približati</a:t>
            </a:r>
            <a:r>
              <a:rPr lang="sl-SI" dirty="0"/>
              <a:t> uporabnikom (na plaže, pod drevesa, pod kozolce, na vlake, letališča…). </a:t>
            </a:r>
          </a:p>
          <a:p>
            <a:r>
              <a:rPr lang="sl-SI" dirty="0"/>
              <a:t>In ne nazadnje mora biti prisotna tudi v virtualnem svetu »na daljavo« - kot </a:t>
            </a:r>
            <a:r>
              <a:rPr lang="sl-SI" dirty="0">
                <a:solidFill>
                  <a:srgbClr val="00B0F0"/>
                </a:solidFill>
              </a:rPr>
              <a:t>vizualni tretji prostor </a:t>
            </a:r>
            <a:r>
              <a:rPr lang="sl-SI" dirty="0"/>
              <a:t>(spletne strani, podatkovne zbirke, digitalizirano gradivo, družbena </a:t>
            </a:r>
            <a:r>
              <a:rPr lang="sl-SI" dirty="0" smtClean="0"/>
              <a:t>omrežja…)</a:t>
            </a:r>
            <a:endParaRPr lang="sl-SI" dirty="0"/>
          </a:p>
          <a:p>
            <a:endParaRPr lang="sl-SI" dirty="0"/>
          </a:p>
        </p:txBody>
      </p:sp>
      <p:sp>
        <p:nvSpPr>
          <p:cNvPr id="4" name="Ograda datuma 3"/>
          <p:cNvSpPr>
            <a:spLocks noGrp="1"/>
          </p:cNvSpPr>
          <p:nvPr>
            <p:ph type="dt" sz="half" idx="10"/>
          </p:nvPr>
        </p:nvSpPr>
        <p:spPr/>
        <p:txBody>
          <a:bodyPr/>
          <a:lstStyle/>
          <a:p>
            <a:pPr>
              <a:defRPr/>
            </a:pPr>
            <a:fld id="{9C484C0C-9445-4839-A97E-AA8187780181}"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28</a:t>
            </a:fld>
            <a:endParaRPr lang="sl-SI"/>
          </a:p>
        </p:txBody>
      </p:sp>
    </p:spTree>
    <p:extLst>
      <p:ext uri="{BB962C8B-B14F-4D97-AF65-F5344CB8AC3E}">
        <p14:creationId xmlns:p14="http://schemas.microsoft.com/office/powerpoint/2010/main" val="26784314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smtClean="0"/>
              <a:t>Knjižica danes, jutri</a:t>
            </a:r>
            <a:endParaRPr lang="sl-SI" b="1" dirty="0"/>
          </a:p>
        </p:txBody>
      </p:sp>
      <p:sp>
        <p:nvSpPr>
          <p:cNvPr id="3" name="Ograda vsebine 2"/>
          <p:cNvSpPr>
            <a:spLocks noGrp="1"/>
          </p:cNvSpPr>
          <p:nvPr>
            <p:ph idx="1"/>
          </p:nvPr>
        </p:nvSpPr>
        <p:spPr/>
        <p:txBody>
          <a:bodyPr/>
          <a:lstStyle/>
          <a:p>
            <a:r>
              <a:rPr lang="sl-SI" dirty="0"/>
              <a:t>Kakšni prostori knjižnic so danes privlačni, atraktivni, vabljivi? </a:t>
            </a:r>
            <a:endParaRPr lang="sl-SI" dirty="0" smtClean="0"/>
          </a:p>
          <a:p>
            <a:r>
              <a:rPr lang="sl-SI" dirty="0" smtClean="0"/>
              <a:t>Na </a:t>
            </a:r>
            <a:r>
              <a:rPr lang="sl-SI" dirty="0"/>
              <a:t>kaj vse morajo misliti arhitekti pri načrtovanju gradnje knjižnic? </a:t>
            </a:r>
            <a:endParaRPr lang="sl-SI" dirty="0" smtClean="0"/>
          </a:p>
          <a:p>
            <a:r>
              <a:rPr lang="sl-SI" dirty="0" smtClean="0"/>
              <a:t>Kako pomembna je razdalja do knjižnice?</a:t>
            </a:r>
          </a:p>
          <a:p>
            <a:r>
              <a:rPr lang="sl-SI" dirty="0" smtClean="0"/>
              <a:t>Kako pomembne so kompetence knjižničarjev?</a:t>
            </a:r>
            <a:endParaRPr lang="sl-SI" dirty="0"/>
          </a:p>
          <a:p>
            <a:endParaRPr lang="sl-SI" dirty="0"/>
          </a:p>
        </p:txBody>
      </p:sp>
      <p:sp>
        <p:nvSpPr>
          <p:cNvPr id="4" name="Ograda datuma 3"/>
          <p:cNvSpPr>
            <a:spLocks noGrp="1"/>
          </p:cNvSpPr>
          <p:nvPr>
            <p:ph type="dt" sz="half" idx="10"/>
          </p:nvPr>
        </p:nvSpPr>
        <p:spPr/>
        <p:txBody>
          <a:bodyPr/>
          <a:lstStyle/>
          <a:p>
            <a:pPr>
              <a:defRPr/>
            </a:pPr>
            <a:fld id="{CBA8DFD2-AD9E-4CEB-A13E-80FF777CD8D9}"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29</a:t>
            </a:fld>
            <a:endParaRPr lang="sl-SI"/>
          </a:p>
        </p:txBody>
      </p:sp>
    </p:spTree>
    <p:extLst>
      <p:ext uri="{BB962C8B-B14F-4D97-AF65-F5344CB8AC3E}">
        <p14:creationId xmlns:p14="http://schemas.microsoft.com/office/powerpoint/2010/main" val="26505999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Tretji prostori – nove oaze</a:t>
            </a:r>
            <a:endParaRPr lang="sl-SI" dirty="0"/>
          </a:p>
        </p:txBody>
      </p:sp>
      <p:sp>
        <p:nvSpPr>
          <p:cNvPr id="3" name="Ograda vsebine 2"/>
          <p:cNvSpPr>
            <a:spLocks noGrp="1"/>
          </p:cNvSpPr>
          <p:nvPr>
            <p:ph idx="1"/>
          </p:nvPr>
        </p:nvSpPr>
        <p:spPr/>
        <p:txBody>
          <a:bodyPr/>
          <a:lstStyle/>
          <a:p>
            <a:r>
              <a:rPr lang="sl-SI" dirty="0"/>
              <a:t>Obiski knjižnic se zmanjšujejo povsod po svetu. </a:t>
            </a:r>
            <a:endParaRPr lang="sl-SI" dirty="0" smtClean="0"/>
          </a:p>
          <a:p>
            <a:r>
              <a:rPr lang="sl-SI" dirty="0" smtClean="0"/>
              <a:t>? prenosni računalnik?  - revolucija </a:t>
            </a:r>
            <a:r>
              <a:rPr lang="sl-SI" dirty="0"/>
              <a:t>v načinu branja, ki se je zgodila v življenju današnjega najstnika. </a:t>
            </a:r>
            <a:endParaRPr lang="sl-SI" dirty="0" smtClean="0"/>
          </a:p>
          <a:p>
            <a:r>
              <a:rPr lang="sl-SI" dirty="0" smtClean="0"/>
              <a:t>Ko je Nelson </a:t>
            </a:r>
            <a:r>
              <a:rPr lang="sl-SI" dirty="0"/>
              <a:t>Mandela </a:t>
            </a:r>
            <a:r>
              <a:rPr lang="sl-SI" dirty="0" smtClean="0"/>
              <a:t>postal </a:t>
            </a:r>
            <a:r>
              <a:rPr lang="sl-SI" dirty="0"/>
              <a:t>predsednik Južne Afrike, se je  rodil </a:t>
            </a:r>
            <a:r>
              <a:rPr lang="sl-SI" dirty="0" err="1"/>
              <a:t>Amazon</a:t>
            </a:r>
            <a:r>
              <a:rPr lang="sl-SI" dirty="0"/>
              <a:t>. </a:t>
            </a:r>
          </a:p>
        </p:txBody>
      </p:sp>
      <p:sp>
        <p:nvSpPr>
          <p:cNvPr id="4" name="Ograda datuma 3"/>
          <p:cNvSpPr>
            <a:spLocks noGrp="1"/>
          </p:cNvSpPr>
          <p:nvPr>
            <p:ph type="dt" sz="half" idx="10"/>
          </p:nvPr>
        </p:nvSpPr>
        <p:spPr/>
        <p:txBody>
          <a:bodyPr/>
          <a:lstStyle/>
          <a:p>
            <a:pPr>
              <a:defRPr/>
            </a:pPr>
            <a:fld id="{E591DFD9-D626-46E7-9BC6-129610AE2C2D}"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3</a:t>
            </a:fld>
            <a:endParaRPr lang="sl-SI"/>
          </a:p>
        </p:txBody>
      </p:sp>
    </p:spTree>
    <p:extLst>
      <p:ext uri="{BB962C8B-B14F-4D97-AF65-F5344CB8AC3E}">
        <p14:creationId xmlns:p14="http://schemas.microsoft.com/office/powerpoint/2010/main" val="38915490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Konferenca »</a:t>
            </a:r>
            <a:r>
              <a:rPr lang="sl-SI" b="1" dirty="0" err="1"/>
              <a:t>Next</a:t>
            </a:r>
            <a:r>
              <a:rPr lang="sl-SI" b="1" dirty="0"/>
              <a:t> Library«</a:t>
            </a:r>
            <a:br>
              <a:rPr lang="sl-SI" b="1" dirty="0"/>
            </a:br>
            <a:r>
              <a:rPr lang="sl-SI" sz="1800" b="1" dirty="0" err="1"/>
              <a:t>Aarhus</a:t>
            </a:r>
            <a:r>
              <a:rPr lang="sl-SI" sz="1800" b="1" dirty="0"/>
              <a:t>, Danska 17. – 18. junij 2013</a:t>
            </a:r>
            <a:endParaRPr lang="sl-SI" sz="1800" b="1" dirty="0"/>
          </a:p>
        </p:txBody>
      </p:sp>
      <p:sp>
        <p:nvSpPr>
          <p:cNvPr id="3" name="Ograda vsebine 2"/>
          <p:cNvSpPr>
            <a:spLocks noGrp="1"/>
          </p:cNvSpPr>
          <p:nvPr>
            <p:ph idx="1"/>
          </p:nvPr>
        </p:nvSpPr>
        <p:spPr/>
        <p:txBody>
          <a:bodyPr/>
          <a:lstStyle/>
          <a:p>
            <a:r>
              <a:rPr lang="sl-SI" dirty="0" smtClean="0"/>
              <a:t>Knjižnične zgradbe - potreben </a:t>
            </a:r>
            <a:r>
              <a:rPr lang="sl-SI" dirty="0"/>
              <a:t>ponoven premislek o gradnjah knjižničnih zgradbah v prihodnosti, na katere vpliva več dejavnikov: </a:t>
            </a:r>
            <a:endParaRPr lang="sl-SI" dirty="0" smtClean="0"/>
          </a:p>
          <a:p>
            <a:pPr lvl="1"/>
            <a:r>
              <a:rPr lang="sl-SI" dirty="0" smtClean="0"/>
              <a:t>trendi</a:t>
            </a:r>
            <a:r>
              <a:rPr lang="sl-SI" dirty="0"/>
              <a:t>, </a:t>
            </a:r>
            <a:endParaRPr lang="sl-SI" dirty="0" smtClean="0"/>
          </a:p>
          <a:p>
            <a:pPr lvl="1"/>
            <a:r>
              <a:rPr lang="sl-SI" dirty="0" smtClean="0"/>
              <a:t>rast </a:t>
            </a:r>
            <a:r>
              <a:rPr lang="sl-SI" dirty="0"/>
              <a:t>prebivalstva, </a:t>
            </a:r>
            <a:endParaRPr lang="sl-SI" dirty="0" smtClean="0"/>
          </a:p>
          <a:p>
            <a:pPr lvl="1"/>
            <a:r>
              <a:rPr lang="sl-SI" dirty="0" smtClean="0"/>
              <a:t>demografske </a:t>
            </a:r>
            <a:r>
              <a:rPr lang="sl-SI" dirty="0"/>
              <a:t>spremembe, </a:t>
            </a:r>
            <a:endParaRPr lang="sl-SI" dirty="0" smtClean="0"/>
          </a:p>
          <a:p>
            <a:pPr lvl="1"/>
            <a:r>
              <a:rPr lang="sl-SI" dirty="0" smtClean="0"/>
              <a:t>socialni </a:t>
            </a:r>
            <a:r>
              <a:rPr lang="sl-SI" dirty="0"/>
              <a:t>potencial, </a:t>
            </a:r>
            <a:endParaRPr lang="sl-SI" dirty="0" smtClean="0"/>
          </a:p>
          <a:p>
            <a:pPr lvl="1"/>
            <a:r>
              <a:rPr lang="sl-SI" dirty="0" smtClean="0"/>
              <a:t>raven </a:t>
            </a:r>
            <a:r>
              <a:rPr lang="sl-SI" dirty="0"/>
              <a:t>razvoja skupnosti, </a:t>
            </a:r>
          </a:p>
          <a:p>
            <a:endParaRPr lang="sl-SI" dirty="0"/>
          </a:p>
        </p:txBody>
      </p:sp>
      <p:sp>
        <p:nvSpPr>
          <p:cNvPr id="4" name="Ograda datuma 3"/>
          <p:cNvSpPr>
            <a:spLocks noGrp="1"/>
          </p:cNvSpPr>
          <p:nvPr>
            <p:ph type="dt" sz="half" idx="10"/>
          </p:nvPr>
        </p:nvSpPr>
        <p:spPr/>
        <p:txBody>
          <a:bodyPr/>
          <a:lstStyle/>
          <a:p>
            <a:pPr>
              <a:defRPr/>
            </a:pPr>
            <a:fld id="{1BF7469E-08FB-4F56-8B2B-4A74ACB2EF5E}"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30</a:t>
            </a:fld>
            <a:endParaRPr lang="sl-SI"/>
          </a:p>
        </p:txBody>
      </p:sp>
    </p:spTree>
    <p:extLst>
      <p:ext uri="{BB962C8B-B14F-4D97-AF65-F5344CB8AC3E}">
        <p14:creationId xmlns:p14="http://schemas.microsoft.com/office/powerpoint/2010/main" val="560794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p:txBody>
          <a:bodyPr/>
          <a:lstStyle/>
          <a:p>
            <a:r>
              <a:rPr lang="sl-SI" dirty="0"/>
              <a:t>kulturni razvoj, </a:t>
            </a:r>
            <a:endParaRPr lang="sl-SI" dirty="0" smtClean="0"/>
          </a:p>
          <a:p>
            <a:r>
              <a:rPr lang="sl-SI" dirty="0" smtClean="0"/>
              <a:t>knjižnice </a:t>
            </a:r>
            <a:r>
              <a:rPr lang="sl-SI" dirty="0"/>
              <a:t>kot tretje mesto, </a:t>
            </a:r>
            <a:endParaRPr lang="sl-SI" dirty="0" smtClean="0"/>
          </a:p>
          <a:p>
            <a:r>
              <a:rPr lang="sl-SI" dirty="0" smtClean="0"/>
              <a:t>hierarhija </a:t>
            </a:r>
            <a:r>
              <a:rPr lang="sl-SI" dirty="0"/>
              <a:t>mladinske kulture, </a:t>
            </a:r>
            <a:endParaRPr lang="sl-SI" dirty="0" smtClean="0"/>
          </a:p>
          <a:p>
            <a:r>
              <a:rPr lang="sl-SI" dirty="0" smtClean="0"/>
              <a:t>družbeno-kulturna </a:t>
            </a:r>
            <a:r>
              <a:rPr lang="sl-SI" dirty="0"/>
              <a:t>regeneracija, ekologije, </a:t>
            </a:r>
            <a:endParaRPr lang="sl-SI" dirty="0" smtClean="0"/>
          </a:p>
          <a:p>
            <a:r>
              <a:rPr lang="sl-SI" dirty="0" smtClean="0"/>
              <a:t>trajnostnega </a:t>
            </a:r>
            <a:r>
              <a:rPr lang="sl-SI" dirty="0"/>
              <a:t>razvoja, </a:t>
            </a:r>
            <a:endParaRPr lang="sl-SI" dirty="0" smtClean="0"/>
          </a:p>
          <a:p>
            <a:r>
              <a:rPr lang="sl-SI" dirty="0" smtClean="0"/>
              <a:t>avtohtone </a:t>
            </a:r>
            <a:r>
              <a:rPr lang="sl-SI" dirty="0"/>
              <a:t>skupnosti, </a:t>
            </a:r>
            <a:endParaRPr lang="sl-SI" dirty="0" smtClean="0"/>
          </a:p>
        </p:txBody>
      </p:sp>
      <p:sp>
        <p:nvSpPr>
          <p:cNvPr id="5" name="Naslov 1"/>
          <p:cNvSpPr txBox="1">
            <a:spLocks/>
          </p:cNvSpPr>
          <p:nvPr/>
        </p:nvSpPr>
        <p:spPr bwMode="auto">
          <a:xfrm>
            <a:off x="609600" y="723880"/>
            <a:ext cx="8229600" cy="84615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bg1"/>
                </a:solidFill>
                <a:latin typeface="Calibri" pitchFamily="34" charset="0"/>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sl-SI" b="1" smtClean="0"/>
              <a:t>Konferenca »Next Library«</a:t>
            </a:r>
            <a:br>
              <a:rPr lang="sl-SI" b="1" smtClean="0"/>
            </a:br>
            <a:r>
              <a:rPr lang="sl-SI" sz="1800" b="1" smtClean="0"/>
              <a:t>Aarhus, Danska 17. – 18. junij 2013</a:t>
            </a:r>
            <a:endParaRPr lang="sl-SI" sz="1800" b="1" dirty="0"/>
          </a:p>
        </p:txBody>
      </p:sp>
      <p:sp>
        <p:nvSpPr>
          <p:cNvPr id="6" name="Ograda datuma 5"/>
          <p:cNvSpPr>
            <a:spLocks noGrp="1"/>
          </p:cNvSpPr>
          <p:nvPr>
            <p:ph type="dt" sz="half" idx="10"/>
          </p:nvPr>
        </p:nvSpPr>
        <p:spPr/>
        <p:txBody>
          <a:bodyPr/>
          <a:lstStyle/>
          <a:p>
            <a:pPr>
              <a:defRPr/>
            </a:pPr>
            <a:fld id="{C528939D-2FEB-4275-80AF-5A7927E66A47}" type="datetime1">
              <a:rPr lang="sl-SI" smtClean="0"/>
              <a:t>8.10.2013</a:t>
            </a:fld>
            <a:endParaRPr lang="sl-SI"/>
          </a:p>
        </p:txBody>
      </p:sp>
      <p:sp>
        <p:nvSpPr>
          <p:cNvPr id="7" name="Ograda noge 6"/>
          <p:cNvSpPr>
            <a:spLocks noGrp="1"/>
          </p:cNvSpPr>
          <p:nvPr>
            <p:ph type="ftr" sz="quarter" idx="11"/>
          </p:nvPr>
        </p:nvSpPr>
        <p:spPr/>
        <p:txBody>
          <a:bodyPr/>
          <a:lstStyle/>
          <a:p>
            <a:pPr>
              <a:defRPr/>
            </a:pPr>
            <a:r>
              <a:rPr lang="sl-SI" smtClean="0"/>
              <a:t>Milena Bon: Oaze - dnevne sobe</a:t>
            </a:r>
            <a:endParaRPr lang="sl-SI"/>
          </a:p>
        </p:txBody>
      </p:sp>
      <p:sp>
        <p:nvSpPr>
          <p:cNvPr id="8" name="Ograda številke diapozitiva 7"/>
          <p:cNvSpPr>
            <a:spLocks noGrp="1"/>
          </p:cNvSpPr>
          <p:nvPr>
            <p:ph type="sldNum" sz="quarter" idx="12"/>
          </p:nvPr>
        </p:nvSpPr>
        <p:spPr/>
        <p:txBody>
          <a:bodyPr/>
          <a:lstStyle/>
          <a:p>
            <a:pPr>
              <a:defRPr/>
            </a:pPr>
            <a:fld id="{81BE239E-3183-4DEE-9D4D-AE7B05DE90B9}" type="slidenum">
              <a:rPr lang="sl-SI" smtClean="0"/>
              <a:pPr>
                <a:defRPr/>
              </a:pPr>
              <a:t>31</a:t>
            </a:fld>
            <a:endParaRPr lang="sl-SI"/>
          </a:p>
        </p:txBody>
      </p:sp>
    </p:spTree>
    <p:extLst>
      <p:ext uri="{BB962C8B-B14F-4D97-AF65-F5344CB8AC3E}">
        <p14:creationId xmlns:p14="http://schemas.microsoft.com/office/powerpoint/2010/main" val="33773813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p:txBody>
          <a:bodyPr/>
          <a:lstStyle/>
          <a:p>
            <a:r>
              <a:rPr lang="sl-SI" dirty="0"/>
              <a:t>oblikovanje odličnosti, </a:t>
            </a:r>
            <a:endParaRPr lang="sl-SI" dirty="0" smtClean="0"/>
          </a:p>
          <a:p>
            <a:r>
              <a:rPr lang="sl-SI" dirty="0" smtClean="0"/>
              <a:t>sodelovalno </a:t>
            </a:r>
            <a:r>
              <a:rPr lang="sl-SI" dirty="0"/>
              <a:t>učenje, </a:t>
            </a:r>
            <a:endParaRPr lang="sl-SI" dirty="0" smtClean="0"/>
          </a:p>
          <a:p>
            <a:r>
              <a:rPr lang="sl-SI" dirty="0" smtClean="0"/>
              <a:t>nove </a:t>
            </a:r>
            <a:r>
              <a:rPr lang="sl-SI" dirty="0"/>
              <a:t>in nastajajoče </a:t>
            </a:r>
            <a:r>
              <a:rPr lang="sl-SI" dirty="0" smtClean="0"/>
              <a:t>tehnologije,</a:t>
            </a:r>
          </a:p>
          <a:p>
            <a:r>
              <a:rPr lang="sl-SI" dirty="0" smtClean="0"/>
              <a:t>večkulturna družba…</a:t>
            </a:r>
            <a:endParaRPr lang="sl-SI" dirty="0"/>
          </a:p>
          <a:p>
            <a:endParaRPr lang="sl-SI" dirty="0"/>
          </a:p>
        </p:txBody>
      </p:sp>
      <p:sp>
        <p:nvSpPr>
          <p:cNvPr id="5" name="Naslov 1"/>
          <p:cNvSpPr txBox="1">
            <a:spLocks/>
          </p:cNvSpPr>
          <p:nvPr/>
        </p:nvSpPr>
        <p:spPr bwMode="auto">
          <a:xfrm>
            <a:off x="609600" y="723880"/>
            <a:ext cx="8229600" cy="84615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bg1"/>
                </a:solidFill>
                <a:latin typeface="Calibri" pitchFamily="34" charset="0"/>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sl-SI" b="1" smtClean="0"/>
              <a:t>Konferenca »Next Library«</a:t>
            </a:r>
            <a:br>
              <a:rPr lang="sl-SI" b="1" smtClean="0"/>
            </a:br>
            <a:r>
              <a:rPr lang="sl-SI" sz="1800" b="1" smtClean="0"/>
              <a:t>Aarhus, Danska 17. – 18. junij 2013</a:t>
            </a:r>
            <a:endParaRPr lang="sl-SI" sz="1800" b="1" dirty="0"/>
          </a:p>
        </p:txBody>
      </p:sp>
      <p:sp>
        <p:nvSpPr>
          <p:cNvPr id="6" name="Ograda datuma 5"/>
          <p:cNvSpPr>
            <a:spLocks noGrp="1"/>
          </p:cNvSpPr>
          <p:nvPr>
            <p:ph type="dt" sz="half" idx="10"/>
          </p:nvPr>
        </p:nvSpPr>
        <p:spPr/>
        <p:txBody>
          <a:bodyPr/>
          <a:lstStyle/>
          <a:p>
            <a:pPr>
              <a:defRPr/>
            </a:pPr>
            <a:fld id="{F32F7FBF-0C14-4039-ACD8-ECEEB7B76F25}" type="datetime1">
              <a:rPr lang="sl-SI" smtClean="0"/>
              <a:t>8.10.2013</a:t>
            </a:fld>
            <a:endParaRPr lang="sl-SI"/>
          </a:p>
        </p:txBody>
      </p:sp>
      <p:sp>
        <p:nvSpPr>
          <p:cNvPr id="7" name="Ograda noge 6"/>
          <p:cNvSpPr>
            <a:spLocks noGrp="1"/>
          </p:cNvSpPr>
          <p:nvPr>
            <p:ph type="ftr" sz="quarter" idx="11"/>
          </p:nvPr>
        </p:nvSpPr>
        <p:spPr/>
        <p:txBody>
          <a:bodyPr/>
          <a:lstStyle/>
          <a:p>
            <a:pPr>
              <a:defRPr/>
            </a:pPr>
            <a:r>
              <a:rPr lang="sl-SI" smtClean="0"/>
              <a:t>Milena Bon: Oaze - dnevne sobe</a:t>
            </a:r>
            <a:endParaRPr lang="sl-SI"/>
          </a:p>
        </p:txBody>
      </p:sp>
      <p:sp>
        <p:nvSpPr>
          <p:cNvPr id="8" name="Ograda številke diapozitiva 7"/>
          <p:cNvSpPr>
            <a:spLocks noGrp="1"/>
          </p:cNvSpPr>
          <p:nvPr>
            <p:ph type="sldNum" sz="quarter" idx="12"/>
          </p:nvPr>
        </p:nvSpPr>
        <p:spPr/>
        <p:txBody>
          <a:bodyPr/>
          <a:lstStyle/>
          <a:p>
            <a:pPr>
              <a:defRPr/>
            </a:pPr>
            <a:fld id="{81BE239E-3183-4DEE-9D4D-AE7B05DE90B9}" type="slidenum">
              <a:rPr lang="sl-SI" smtClean="0"/>
              <a:pPr>
                <a:defRPr/>
              </a:pPr>
              <a:t>32</a:t>
            </a:fld>
            <a:endParaRPr lang="sl-SI"/>
          </a:p>
        </p:txBody>
      </p:sp>
    </p:spTree>
    <p:extLst>
      <p:ext uri="{BB962C8B-B14F-4D97-AF65-F5344CB8AC3E}">
        <p14:creationId xmlns:p14="http://schemas.microsoft.com/office/powerpoint/2010/main" val="28605602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p:txBody>
          <a:bodyPr/>
          <a:lstStyle/>
          <a:p>
            <a:pPr marL="0" indent="0">
              <a:buNone/>
            </a:pPr>
            <a:r>
              <a:rPr lang="sl-SI" dirty="0"/>
              <a:t>Knjižnice za prihodnost naj bi zato nujno imela prostore, ki vplivajo na novo načrtovanje knjižničnih zgradb:</a:t>
            </a:r>
          </a:p>
          <a:p>
            <a:pPr lvl="0"/>
            <a:r>
              <a:rPr lang="sl-SI" dirty="0"/>
              <a:t>lobi/tržnico</a:t>
            </a:r>
          </a:p>
          <a:p>
            <a:pPr lvl="0"/>
            <a:r>
              <a:rPr lang="sl-SI" dirty="0"/>
              <a:t>prostor za otroke</a:t>
            </a:r>
          </a:p>
          <a:p>
            <a:pPr lvl="0"/>
            <a:r>
              <a:rPr lang="sl-SI" dirty="0"/>
              <a:t>prostor za najstnike, mladino</a:t>
            </a:r>
          </a:p>
          <a:p>
            <a:pPr lvl="0"/>
            <a:r>
              <a:rPr lang="sl-SI" dirty="0"/>
              <a:t>prostor za knjižno zbirko</a:t>
            </a:r>
          </a:p>
          <a:p>
            <a:pPr lvl="0"/>
            <a:r>
              <a:rPr lang="sl-SI" dirty="0"/>
              <a:t>prostor za multimedijsko </a:t>
            </a:r>
            <a:r>
              <a:rPr lang="sl-SI" dirty="0" smtClean="0"/>
              <a:t>zbirko</a:t>
            </a:r>
            <a:endParaRPr lang="sl-SI" dirty="0"/>
          </a:p>
        </p:txBody>
      </p:sp>
      <p:sp>
        <p:nvSpPr>
          <p:cNvPr id="4" name="Naslov 1"/>
          <p:cNvSpPr>
            <a:spLocks noGrp="1"/>
          </p:cNvSpPr>
          <p:nvPr>
            <p:ph type="title"/>
          </p:nvPr>
        </p:nvSpPr>
        <p:spPr/>
        <p:txBody>
          <a:bodyPr/>
          <a:lstStyle/>
          <a:p>
            <a:r>
              <a:rPr lang="sl-SI" b="1" dirty="0"/>
              <a:t>Konferenca »</a:t>
            </a:r>
            <a:r>
              <a:rPr lang="sl-SI" b="1" dirty="0" err="1"/>
              <a:t>Next</a:t>
            </a:r>
            <a:r>
              <a:rPr lang="sl-SI" b="1" dirty="0"/>
              <a:t> Library«</a:t>
            </a:r>
            <a:br>
              <a:rPr lang="sl-SI" b="1" dirty="0"/>
            </a:br>
            <a:r>
              <a:rPr lang="sl-SI" sz="1800" b="1" dirty="0" err="1"/>
              <a:t>Aarhus</a:t>
            </a:r>
            <a:r>
              <a:rPr lang="sl-SI" sz="1800" b="1" dirty="0"/>
              <a:t>, Danska 17. – 18. junij 2013</a:t>
            </a:r>
            <a:endParaRPr lang="sl-SI" sz="1800" b="1" dirty="0"/>
          </a:p>
        </p:txBody>
      </p:sp>
      <p:sp>
        <p:nvSpPr>
          <p:cNvPr id="5" name="Ograda datuma 4"/>
          <p:cNvSpPr>
            <a:spLocks noGrp="1"/>
          </p:cNvSpPr>
          <p:nvPr>
            <p:ph type="dt" sz="half" idx="10"/>
          </p:nvPr>
        </p:nvSpPr>
        <p:spPr/>
        <p:txBody>
          <a:bodyPr/>
          <a:lstStyle/>
          <a:p>
            <a:pPr>
              <a:defRPr/>
            </a:pPr>
            <a:fld id="{ECECAF28-DF8E-492F-9F9D-FE3380851F75}" type="datetime1">
              <a:rPr lang="sl-SI" smtClean="0"/>
              <a:t>8.10.2013</a:t>
            </a:fld>
            <a:endParaRPr lang="sl-SI"/>
          </a:p>
        </p:txBody>
      </p:sp>
      <p:sp>
        <p:nvSpPr>
          <p:cNvPr id="6" name="Ograda noge 5"/>
          <p:cNvSpPr>
            <a:spLocks noGrp="1"/>
          </p:cNvSpPr>
          <p:nvPr>
            <p:ph type="ftr" sz="quarter" idx="11"/>
          </p:nvPr>
        </p:nvSpPr>
        <p:spPr/>
        <p:txBody>
          <a:bodyPr/>
          <a:lstStyle/>
          <a:p>
            <a:pPr>
              <a:defRPr/>
            </a:pPr>
            <a:r>
              <a:rPr lang="sl-SI" smtClean="0"/>
              <a:t>Milena Bon: Oaze - dnevne sobe</a:t>
            </a:r>
            <a:endParaRPr lang="sl-SI"/>
          </a:p>
        </p:txBody>
      </p:sp>
      <p:sp>
        <p:nvSpPr>
          <p:cNvPr id="7" name="Ograda številke diapozitiva 6"/>
          <p:cNvSpPr>
            <a:spLocks noGrp="1"/>
          </p:cNvSpPr>
          <p:nvPr>
            <p:ph type="sldNum" sz="quarter" idx="12"/>
          </p:nvPr>
        </p:nvSpPr>
        <p:spPr/>
        <p:txBody>
          <a:bodyPr/>
          <a:lstStyle/>
          <a:p>
            <a:pPr>
              <a:defRPr/>
            </a:pPr>
            <a:fld id="{81BE239E-3183-4DEE-9D4D-AE7B05DE90B9}" type="slidenum">
              <a:rPr lang="sl-SI" smtClean="0"/>
              <a:pPr>
                <a:defRPr/>
              </a:pPr>
              <a:t>33</a:t>
            </a:fld>
            <a:endParaRPr lang="sl-SI"/>
          </a:p>
        </p:txBody>
      </p:sp>
    </p:spTree>
    <p:extLst>
      <p:ext uri="{BB962C8B-B14F-4D97-AF65-F5344CB8AC3E}">
        <p14:creationId xmlns:p14="http://schemas.microsoft.com/office/powerpoint/2010/main" val="5758627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p:txBody>
          <a:bodyPr/>
          <a:lstStyle/>
          <a:p>
            <a:pPr lvl="0"/>
            <a:r>
              <a:rPr lang="sl-SI" dirty="0"/>
              <a:t>sejne sobe</a:t>
            </a:r>
          </a:p>
          <a:p>
            <a:pPr lvl="0"/>
            <a:r>
              <a:rPr lang="sl-SI" dirty="0"/>
              <a:t>soba za srečanja</a:t>
            </a:r>
          </a:p>
          <a:p>
            <a:pPr lvl="0"/>
            <a:r>
              <a:rPr lang="sl-SI" dirty="0"/>
              <a:t>prostor za skupinsko učenje</a:t>
            </a:r>
          </a:p>
          <a:p>
            <a:pPr lvl="0"/>
            <a:r>
              <a:rPr lang="sl-SI" dirty="0"/>
              <a:t>individualne celice za učenje</a:t>
            </a:r>
          </a:p>
          <a:p>
            <a:pPr lvl="0"/>
            <a:r>
              <a:rPr lang="sl-SI" dirty="0"/>
              <a:t>prostor za usposabljanje, delavnice</a:t>
            </a:r>
          </a:p>
          <a:p>
            <a:pPr lvl="0"/>
            <a:r>
              <a:rPr lang="sl-SI" dirty="0"/>
              <a:t>prostor za vseživljenjsko učenje</a:t>
            </a:r>
          </a:p>
          <a:p>
            <a:pPr lvl="0"/>
            <a:r>
              <a:rPr lang="sl-SI" dirty="0"/>
              <a:t>prostor za kulturne prireditve</a:t>
            </a:r>
          </a:p>
          <a:p>
            <a:pPr lvl="0"/>
            <a:r>
              <a:rPr lang="sl-SI" dirty="0"/>
              <a:t>mirna študijska mesta</a:t>
            </a:r>
          </a:p>
          <a:p>
            <a:endParaRPr lang="sl-SI" dirty="0"/>
          </a:p>
        </p:txBody>
      </p:sp>
      <p:sp>
        <p:nvSpPr>
          <p:cNvPr id="6" name="Naslov 1"/>
          <p:cNvSpPr>
            <a:spLocks noGrp="1"/>
          </p:cNvSpPr>
          <p:nvPr>
            <p:ph type="title"/>
          </p:nvPr>
        </p:nvSpPr>
        <p:spPr>
          <a:xfrm>
            <a:off x="457200" y="571480"/>
            <a:ext cx="8229600" cy="846158"/>
          </a:xfrm>
        </p:spPr>
        <p:txBody>
          <a:bodyPr/>
          <a:lstStyle/>
          <a:p>
            <a:r>
              <a:rPr lang="sl-SI" b="1" dirty="0"/>
              <a:t>Konferenca »</a:t>
            </a:r>
            <a:r>
              <a:rPr lang="sl-SI" b="1" dirty="0" err="1"/>
              <a:t>Next</a:t>
            </a:r>
            <a:r>
              <a:rPr lang="sl-SI" b="1" dirty="0"/>
              <a:t> Library«</a:t>
            </a:r>
            <a:br>
              <a:rPr lang="sl-SI" b="1" dirty="0"/>
            </a:br>
            <a:r>
              <a:rPr lang="sl-SI" sz="1800" b="1" dirty="0" err="1"/>
              <a:t>Aarhus</a:t>
            </a:r>
            <a:r>
              <a:rPr lang="sl-SI" sz="1800" b="1" dirty="0"/>
              <a:t>, Danska 17. – 18. junij 2013</a:t>
            </a:r>
            <a:endParaRPr lang="sl-SI" sz="1800" b="1" dirty="0"/>
          </a:p>
        </p:txBody>
      </p:sp>
      <p:sp>
        <p:nvSpPr>
          <p:cNvPr id="7" name="Ograda datuma 6"/>
          <p:cNvSpPr>
            <a:spLocks noGrp="1"/>
          </p:cNvSpPr>
          <p:nvPr>
            <p:ph type="dt" sz="half" idx="10"/>
          </p:nvPr>
        </p:nvSpPr>
        <p:spPr/>
        <p:txBody>
          <a:bodyPr/>
          <a:lstStyle/>
          <a:p>
            <a:pPr>
              <a:defRPr/>
            </a:pPr>
            <a:fld id="{2958B026-34E6-49D8-965A-CE89C73AAA70}" type="datetime1">
              <a:rPr lang="sl-SI" smtClean="0"/>
              <a:t>8.10.2013</a:t>
            </a:fld>
            <a:endParaRPr lang="sl-SI"/>
          </a:p>
        </p:txBody>
      </p:sp>
      <p:sp>
        <p:nvSpPr>
          <p:cNvPr id="8" name="Ograda noge 7"/>
          <p:cNvSpPr>
            <a:spLocks noGrp="1"/>
          </p:cNvSpPr>
          <p:nvPr>
            <p:ph type="ftr" sz="quarter" idx="11"/>
          </p:nvPr>
        </p:nvSpPr>
        <p:spPr/>
        <p:txBody>
          <a:bodyPr/>
          <a:lstStyle/>
          <a:p>
            <a:pPr>
              <a:defRPr/>
            </a:pPr>
            <a:r>
              <a:rPr lang="sl-SI" smtClean="0"/>
              <a:t>Milena Bon: Oaze - dnevne sobe</a:t>
            </a:r>
            <a:endParaRPr lang="sl-SI"/>
          </a:p>
        </p:txBody>
      </p:sp>
      <p:sp>
        <p:nvSpPr>
          <p:cNvPr id="9" name="Ograda številke diapozitiva 8"/>
          <p:cNvSpPr>
            <a:spLocks noGrp="1"/>
          </p:cNvSpPr>
          <p:nvPr>
            <p:ph type="sldNum" sz="quarter" idx="12"/>
          </p:nvPr>
        </p:nvSpPr>
        <p:spPr/>
        <p:txBody>
          <a:bodyPr/>
          <a:lstStyle/>
          <a:p>
            <a:pPr>
              <a:defRPr/>
            </a:pPr>
            <a:fld id="{81BE239E-3183-4DEE-9D4D-AE7B05DE90B9}" type="slidenum">
              <a:rPr lang="sl-SI" smtClean="0"/>
              <a:pPr>
                <a:defRPr/>
              </a:pPr>
              <a:t>34</a:t>
            </a:fld>
            <a:endParaRPr lang="sl-SI"/>
          </a:p>
        </p:txBody>
      </p:sp>
    </p:spTree>
    <p:extLst>
      <p:ext uri="{BB962C8B-B14F-4D97-AF65-F5344CB8AC3E}">
        <p14:creationId xmlns:p14="http://schemas.microsoft.com/office/powerpoint/2010/main" val="15823790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p:txBody>
          <a:bodyPr/>
          <a:lstStyle/>
          <a:p>
            <a:pPr lvl="0"/>
            <a:r>
              <a:rPr lang="sl-SI" dirty="0"/>
              <a:t>časopisno čitalnico</a:t>
            </a:r>
          </a:p>
          <a:p>
            <a:pPr lvl="0"/>
            <a:r>
              <a:rPr lang="sl-SI" dirty="0"/>
              <a:t>prostore za domoznanstvo – lokalno zgodovino</a:t>
            </a:r>
          </a:p>
          <a:p>
            <a:pPr lvl="0"/>
            <a:r>
              <a:rPr lang="sl-SI" dirty="0"/>
              <a:t>prostore z opremo IKT</a:t>
            </a:r>
          </a:p>
          <a:p>
            <a:pPr lvl="0"/>
            <a:r>
              <a:rPr lang="sl-SI" dirty="0"/>
              <a:t>prostor za ustvarjanje</a:t>
            </a:r>
          </a:p>
          <a:p>
            <a:pPr lvl="0"/>
            <a:r>
              <a:rPr lang="sl-SI" dirty="0"/>
              <a:t>prostor za razstave</a:t>
            </a:r>
          </a:p>
          <a:p>
            <a:pPr lvl="0"/>
            <a:r>
              <a:rPr lang="sl-SI" dirty="0"/>
              <a:t>prostor za osebje</a:t>
            </a:r>
          </a:p>
          <a:p>
            <a:pPr lvl="0"/>
            <a:r>
              <a:rPr lang="sl-SI" dirty="0"/>
              <a:t>nenamenski oz. večnamenski prostor</a:t>
            </a:r>
          </a:p>
          <a:p>
            <a:endParaRPr lang="sl-SI" dirty="0"/>
          </a:p>
        </p:txBody>
      </p:sp>
      <p:sp>
        <p:nvSpPr>
          <p:cNvPr id="4" name="Naslov 1"/>
          <p:cNvSpPr>
            <a:spLocks noGrp="1"/>
          </p:cNvSpPr>
          <p:nvPr>
            <p:ph type="title"/>
          </p:nvPr>
        </p:nvSpPr>
        <p:spPr>
          <a:xfrm>
            <a:off x="457200" y="571480"/>
            <a:ext cx="8229600" cy="846158"/>
          </a:xfrm>
        </p:spPr>
        <p:txBody>
          <a:bodyPr/>
          <a:lstStyle/>
          <a:p>
            <a:r>
              <a:rPr lang="sl-SI" b="1" dirty="0"/>
              <a:t>Konferenca »</a:t>
            </a:r>
            <a:r>
              <a:rPr lang="sl-SI" b="1" dirty="0" err="1"/>
              <a:t>Next</a:t>
            </a:r>
            <a:r>
              <a:rPr lang="sl-SI" b="1" dirty="0"/>
              <a:t> Library«</a:t>
            </a:r>
            <a:br>
              <a:rPr lang="sl-SI" b="1" dirty="0"/>
            </a:br>
            <a:r>
              <a:rPr lang="sl-SI" sz="1800" b="1" dirty="0" err="1"/>
              <a:t>Aarhus</a:t>
            </a:r>
            <a:r>
              <a:rPr lang="sl-SI" sz="1800" b="1" dirty="0"/>
              <a:t>, Danska 17. – 18. junij 2013</a:t>
            </a:r>
            <a:endParaRPr lang="sl-SI" sz="1800" b="1" dirty="0"/>
          </a:p>
        </p:txBody>
      </p:sp>
      <p:sp>
        <p:nvSpPr>
          <p:cNvPr id="5" name="Ograda datuma 4"/>
          <p:cNvSpPr>
            <a:spLocks noGrp="1"/>
          </p:cNvSpPr>
          <p:nvPr>
            <p:ph type="dt" sz="half" idx="10"/>
          </p:nvPr>
        </p:nvSpPr>
        <p:spPr/>
        <p:txBody>
          <a:bodyPr/>
          <a:lstStyle/>
          <a:p>
            <a:pPr>
              <a:defRPr/>
            </a:pPr>
            <a:fld id="{4B6D1633-F546-47CA-86F4-3E4D36BA4E72}" type="datetime1">
              <a:rPr lang="sl-SI" smtClean="0"/>
              <a:t>8.10.2013</a:t>
            </a:fld>
            <a:endParaRPr lang="sl-SI"/>
          </a:p>
        </p:txBody>
      </p:sp>
      <p:sp>
        <p:nvSpPr>
          <p:cNvPr id="6" name="Ograda noge 5"/>
          <p:cNvSpPr>
            <a:spLocks noGrp="1"/>
          </p:cNvSpPr>
          <p:nvPr>
            <p:ph type="ftr" sz="quarter" idx="11"/>
          </p:nvPr>
        </p:nvSpPr>
        <p:spPr/>
        <p:txBody>
          <a:bodyPr/>
          <a:lstStyle/>
          <a:p>
            <a:pPr>
              <a:defRPr/>
            </a:pPr>
            <a:r>
              <a:rPr lang="sl-SI" smtClean="0"/>
              <a:t>Milena Bon: Oaze - dnevne sobe</a:t>
            </a:r>
            <a:endParaRPr lang="sl-SI"/>
          </a:p>
        </p:txBody>
      </p:sp>
      <p:sp>
        <p:nvSpPr>
          <p:cNvPr id="7" name="Ograda številke diapozitiva 6"/>
          <p:cNvSpPr>
            <a:spLocks noGrp="1"/>
          </p:cNvSpPr>
          <p:nvPr>
            <p:ph type="sldNum" sz="quarter" idx="12"/>
          </p:nvPr>
        </p:nvSpPr>
        <p:spPr/>
        <p:txBody>
          <a:bodyPr/>
          <a:lstStyle/>
          <a:p>
            <a:pPr>
              <a:defRPr/>
            </a:pPr>
            <a:fld id="{81BE239E-3183-4DEE-9D4D-AE7B05DE90B9}" type="slidenum">
              <a:rPr lang="sl-SI" smtClean="0"/>
              <a:pPr>
                <a:defRPr/>
              </a:pPr>
              <a:t>35</a:t>
            </a:fld>
            <a:endParaRPr lang="sl-SI"/>
          </a:p>
        </p:txBody>
      </p:sp>
    </p:spTree>
    <p:extLst>
      <p:ext uri="{BB962C8B-B14F-4D97-AF65-F5344CB8AC3E}">
        <p14:creationId xmlns:p14="http://schemas.microsoft.com/office/powerpoint/2010/main" val="32373233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p:txBody>
          <a:bodyPr/>
          <a:lstStyle/>
          <a:p>
            <a:pPr lvl="0"/>
            <a:r>
              <a:rPr lang="sl-SI" dirty="0"/>
              <a:t>prostor za razne dogodke </a:t>
            </a:r>
          </a:p>
          <a:p>
            <a:pPr lvl="0"/>
            <a:r>
              <a:rPr lang="sl-SI" dirty="0"/>
              <a:t>prostor »uporabniki za uporabnike«</a:t>
            </a:r>
          </a:p>
          <a:p>
            <a:pPr lvl="0"/>
            <a:r>
              <a:rPr lang="sl-SI" dirty="0"/>
              <a:t>prostor za gledališke predstave</a:t>
            </a:r>
          </a:p>
          <a:p>
            <a:pPr lvl="0"/>
            <a:r>
              <a:rPr lang="sl-SI" dirty="0"/>
              <a:t>prostor za oddajanje v najem</a:t>
            </a:r>
          </a:p>
          <a:p>
            <a:pPr lvl="0"/>
            <a:r>
              <a:rPr lang="sl-SI" dirty="0"/>
              <a:t>namenske prostore za različne storitve/partnerstva (javna uprava, servisi za državljane…),</a:t>
            </a:r>
          </a:p>
          <a:p>
            <a:pPr lvl="0"/>
            <a:r>
              <a:rPr lang="sl-SI" dirty="0" smtClean="0"/>
              <a:t>druge prostore…</a:t>
            </a:r>
            <a:endParaRPr lang="sl-SI" dirty="0"/>
          </a:p>
          <a:p>
            <a:endParaRPr lang="sl-SI" dirty="0"/>
          </a:p>
        </p:txBody>
      </p:sp>
      <p:sp>
        <p:nvSpPr>
          <p:cNvPr id="4" name="Naslov 1"/>
          <p:cNvSpPr>
            <a:spLocks noGrp="1"/>
          </p:cNvSpPr>
          <p:nvPr>
            <p:ph type="title"/>
          </p:nvPr>
        </p:nvSpPr>
        <p:spPr/>
        <p:txBody>
          <a:bodyPr/>
          <a:lstStyle/>
          <a:p>
            <a:r>
              <a:rPr lang="sl-SI" b="1" dirty="0"/>
              <a:t>Konferenca »</a:t>
            </a:r>
            <a:r>
              <a:rPr lang="sl-SI" b="1" dirty="0" err="1"/>
              <a:t>Next</a:t>
            </a:r>
            <a:r>
              <a:rPr lang="sl-SI" b="1" dirty="0"/>
              <a:t> Library«</a:t>
            </a:r>
            <a:br>
              <a:rPr lang="sl-SI" b="1" dirty="0"/>
            </a:br>
            <a:r>
              <a:rPr lang="sl-SI" sz="1800" b="1" dirty="0" err="1"/>
              <a:t>Aarhus</a:t>
            </a:r>
            <a:r>
              <a:rPr lang="sl-SI" sz="1800" b="1" dirty="0"/>
              <a:t>, Danska 17. – 18. junij 2013</a:t>
            </a:r>
            <a:endParaRPr lang="sl-SI" sz="1800" b="1" dirty="0"/>
          </a:p>
        </p:txBody>
      </p:sp>
      <p:sp>
        <p:nvSpPr>
          <p:cNvPr id="5" name="Ograda datuma 4"/>
          <p:cNvSpPr>
            <a:spLocks noGrp="1"/>
          </p:cNvSpPr>
          <p:nvPr>
            <p:ph type="dt" sz="half" idx="10"/>
          </p:nvPr>
        </p:nvSpPr>
        <p:spPr/>
        <p:txBody>
          <a:bodyPr/>
          <a:lstStyle/>
          <a:p>
            <a:pPr>
              <a:defRPr/>
            </a:pPr>
            <a:fld id="{AC3ACAF2-BAAE-4A0D-A177-F96D5ACF6E15}" type="datetime1">
              <a:rPr lang="sl-SI" smtClean="0"/>
              <a:t>8.10.2013</a:t>
            </a:fld>
            <a:endParaRPr lang="sl-SI"/>
          </a:p>
        </p:txBody>
      </p:sp>
      <p:sp>
        <p:nvSpPr>
          <p:cNvPr id="6" name="Ograda noge 5"/>
          <p:cNvSpPr>
            <a:spLocks noGrp="1"/>
          </p:cNvSpPr>
          <p:nvPr>
            <p:ph type="ftr" sz="quarter" idx="11"/>
          </p:nvPr>
        </p:nvSpPr>
        <p:spPr/>
        <p:txBody>
          <a:bodyPr/>
          <a:lstStyle/>
          <a:p>
            <a:pPr>
              <a:defRPr/>
            </a:pPr>
            <a:r>
              <a:rPr lang="sl-SI" smtClean="0"/>
              <a:t>Milena Bon: Oaze - dnevne sobe</a:t>
            </a:r>
            <a:endParaRPr lang="sl-SI"/>
          </a:p>
        </p:txBody>
      </p:sp>
      <p:sp>
        <p:nvSpPr>
          <p:cNvPr id="7" name="Ograda številke diapozitiva 6"/>
          <p:cNvSpPr>
            <a:spLocks noGrp="1"/>
          </p:cNvSpPr>
          <p:nvPr>
            <p:ph type="sldNum" sz="quarter" idx="12"/>
          </p:nvPr>
        </p:nvSpPr>
        <p:spPr/>
        <p:txBody>
          <a:bodyPr/>
          <a:lstStyle/>
          <a:p>
            <a:pPr>
              <a:defRPr/>
            </a:pPr>
            <a:fld id="{81BE239E-3183-4DEE-9D4D-AE7B05DE90B9}" type="slidenum">
              <a:rPr lang="sl-SI" smtClean="0"/>
              <a:pPr>
                <a:defRPr/>
              </a:pPr>
              <a:t>36</a:t>
            </a:fld>
            <a:endParaRPr lang="sl-SI"/>
          </a:p>
        </p:txBody>
      </p:sp>
    </p:spTree>
    <p:extLst>
      <p:ext uri="{BB962C8B-B14F-4D97-AF65-F5344CB8AC3E}">
        <p14:creationId xmlns:p14="http://schemas.microsoft.com/office/powerpoint/2010/main" val="3191060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lvl="1"/>
            <a:r>
              <a:rPr lang="sl-SI" b="1" dirty="0"/>
              <a:t>Tretji prostori – nove </a:t>
            </a:r>
            <a:r>
              <a:rPr lang="sl-SI" b="1" dirty="0" smtClean="0"/>
              <a:t>oaze</a:t>
            </a:r>
            <a:endParaRPr lang="sl-SI" dirty="0"/>
          </a:p>
        </p:txBody>
      </p:sp>
      <p:sp>
        <p:nvSpPr>
          <p:cNvPr id="3" name="Ograda vsebine 2"/>
          <p:cNvSpPr>
            <a:spLocks noGrp="1"/>
          </p:cNvSpPr>
          <p:nvPr>
            <p:ph idx="1"/>
          </p:nvPr>
        </p:nvSpPr>
        <p:spPr/>
        <p:txBody>
          <a:bodyPr/>
          <a:lstStyle/>
          <a:p>
            <a:r>
              <a:rPr lang="sl-SI" dirty="0"/>
              <a:t>Frank </a:t>
            </a:r>
            <a:r>
              <a:rPr lang="sl-SI" dirty="0" err="1" smtClean="0"/>
              <a:t>Gehry</a:t>
            </a:r>
            <a:r>
              <a:rPr lang="sl-SI" dirty="0" smtClean="0"/>
              <a:t>, </a:t>
            </a:r>
            <a:r>
              <a:rPr lang="sl-SI" dirty="0"/>
              <a:t>slavni </a:t>
            </a:r>
            <a:r>
              <a:rPr lang="sl-SI" dirty="0" smtClean="0"/>
              <a:t>arhitekt: »</a:t>
            </a:r>
            <a:r>
              <a:rPr lang="sl-SI" i="1" dirty="0" err="1"/>
              <a:t>Stata</a:t>
            </a:r>
            <a:r>
              <a:rPr lang="sl-SI" i="1" dirty="0"/>
              <a:t> Centre at the Massachusetts Institute of </a:t>
            </a:r>
            <a:r>
              <a:rPr lang="sl-SI" i="1" dirty="0" err="1"/>
              <a:t>Technology</a:t>
            </a:r>
            <a:r>
              <a:rPr lang="sl-SI" i="1" dirty="0"/>
              <a:t> (MIT</a:t>
            </a:r>
            <a:r>
              <a:rPr lang="sl-SI" i="1" dirty="0" smtClean="0"/>
              <a:t>)«</a:t>
            </a:r>
            <a:r>
              <a:rPr lang="sl-SI" dirty="0" smtClean="0"/>
              <a:t>( </a:t>
            </a:r>
            <a:r>
              <a:rPr lang="sl-SI" i="1" dirty="0" smtClean="0"/>
              <a:t>The </a:t>
            </a:r>
            <a:r>
              <a:rPr lang="sl-SI" i="1" dirty="0" err="1"/>
              <a:t>new</a:t>
            </a:r>
            <a:r>
              <a:rPr lang="sl-SI" i="1" dirty="0"/>
              <a:t> </a:t>
            </a:r>
            <a:r>
              <a:rPr lang="sl-SI" i="1" dirty="0" err="1"/>
              <a:t>oases</a:t>
            </a:r>
            <a:r>
              <a:rPr lang="sl-SI" dirty="0"/>
              <a:t>, </a:t>
            </a:r>
            <a:r>
              <a:rPr lang="sl-SI" dirty="0" smtClean="0"/>
              <a:t>2008) </a:t>
            </a:r>
            <a:endParaRPr lang="sl-SI" dirty="0"/>
          </a:p>
          <a:p>
            <a:r>
              <a:rPr lang="sl-SI" b="1" dirty="0" smtClean="0"/>
              <a:t>Cambridge - </a:t>
            </a:r>
            <a:r>
              <a:rPr lang="sl-SI" dirty="0" smtClean="0"/>
              <a:t>pomen </a:t>
            </a:r>
            <a:r>
              <a:rPr lang="sl-SI" dirty="0"/>
              <a:t>arhitekture stavbe, da opravlja funkcijo tretjega prostora, ki ga je vredno upoštevati pri novogradnjah ali prenovah </a:t>
            </a:r>
            <a:r>
              <a:rPr lang="sl-SI" dirty="0" smtClean="0"/>
              <a:t>knjižnic - nova </a:t>
            </a:r>
            <a:r>
              <a:rPr lang="sl-SI" dirty="0"/>
              <a:t>vrsta »hibridnega prostora«</a:t>
            </a:r>
            <a:r>
              <a:rPr lang="sl-SI" dirty="0" smtClean="0"/>
              <a:t>. </a:t>
            </a:r>
            <a:endParaRPr lang="sl-SI" dirty="0"/>
          </a:p>
        </p:txBody>
      </p:sp>
      <p:sp>
        <p:nvSpPr>
          <p:cNvPr id="4" name="Ograda datuma 3"/>
          <p:cNvSpPr>
            <a:spLocks noGrp="1"/>
          </p:cNvSpPr>
          <p:nvPr>
            <p:ph type="dt" sz="half" idx="10"/>
          </p:nvPr>
        </p:nvSpPr>
        <p:spPr/>
        <p:txBody>
          <a:bodyPr/>
          <a:lstStyle/>
          <a:p>
            <a:pPr>
              <a:defRPr/>
            </a:pPr>
            <a:fld id="{D4EF1942-265D-4641-AA75-B15146C6B159}"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37</a:t>
            </a:fld>
            <a:endParaRPr lang="sl-SI"/>
          </a:p>
        </p:txBody>
      </p:sp>
    </p:spTree>
    <p:extLst>
      <p:ext uri="{BB962C8B-B14F-4D97-AF65-F5344CB8AC3E}">
        <p14:creationId xmlns:p14="http://schemas.microsoft.com/office/powerpoint/2010/main" val="23879208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Tretji prostori – nove oaze</a:t>
            </a:r>
            <a:endParaRPr lang="sl-SI" dirty="0"/>
          </a:p>
        </p:txBody>
      </p:sp>
      <p:sp>
        <p:nvSpPr>
          <p:cNvPr id="3" name="Ograda vsebine 2"/>
          <p:cNvSpPr>
            <a:spLocks noGrp="1"/>
          </p:cNvSpPr>
          <p:nvPr>
            <p:ph idx="1"/>
          </p:nvPr>
        </p:nvSpPr>
        <p:spPr/>
        <p:txBody>
          <a:bodyPr/>
          <a:lstStyle/>
          <a:p>
            <a:r>
              <a:rPr lang="sl-SI" dirty="0" smtClean="0"/>
              <a:t>Upad </a:t>
            </a:r>
            <a:r>
              <a:rPr lang="sl-SI" dirty="0"/>
              <a:t>povpraševanja po tradicionalnih, zasebnih in zaprtih </a:t>
            </a:r>
            <a:r>
              <a:rPr lang="sl-SI" dirty="0" smtClean="0"/>
              <a:t>prostorih (pisarne </a:t>
            </a:r>
            <a:r>
              <a:rPr lang="sl-SI" dirty="0"/>
              <a:t>ali </a:t>
            </a:r>
            <a:r>
              <a:rPr lang="sl-SI" dirty="0" smtClean="0"/>
              <a:t>učilnice)</a:t>
            </a:r>
          </a:p>
          <a:p>
            <a:r>
              <a:rPr lang="sl-SI" dirty="0" smtClean="0"/>
              <a:t>velik </a:t>
            </a:r>
            <a:r>
              <a:rPr lang="sl-SI" dirty="0"/>
              <a:t>porast povpraševanja po pol-javnih prostorih, ki jih je mogoče na hitro preurediti v </a:t>
            </a:r>
            <a:r>
              <a:rPr lang="sl-SI" dirty="0" smtClean="0"/>
              <a:t>ad-hoc prostore.</a:t>
            </a:r>
            <a:r>
              <a:rPr lang="sl-SI" dirty="0"/>
              <a:t> </a:t>
            </a:r>
            <a:endParaRPr lang="sl-SI" dirty="0" smtClean="0"/>
          </a:p>
          <a:p>
            <a:r>
              <a:rPr lang="sl-SI" dirty="0" err="1" smtClean="0"/>
              <a:t>multifunkcijski</a:t>
            </a:r>
            <a:r>
              <a:rPr lang="sl-SI" dirty="0" smtClean="0"/>
              <a:t> </a:t>
            </a:r>
            <a:r>
              <a:rPr lang="sl-SI" dirty="0"/>
              <a:t>in opremljeni z brezžičnimi (WI – FI) povezavami.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304" y="4437112"/>
            <a:ext cx="1487487"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ravokotnik 3"/>
          <p:cNvSpPr/>
          <p:nvPr/>
        </p:nvSpPr>
        <p:spPr>
          <a:xfrm>
            <a:off x="6071318" y="6237312"/>
            <a:ext cx="2724473" cy="415498"/>
          </a:xfrm>
          <a:prstGeom prst="rect">
            <a:avLst/>
          </a:prstGeom>
        </p:spPr>
        <p:txBody>
          <a:bodyPr wrap="square">
            <a:spAutoFit/>
          </a:bodyPr>
          <a:lstStyle/>
          <a:p>
            <a:pPr algn="r"/>
            <a:r>
              <a:rPr lang="sl-SI" sz="1050" dirty="0">
                <a:solidFill>
                  <a:schemeClr val="bg1"/>
                </a:solidFill>
              </a:rPr>
              <a:t>Bell </a:t>
            </a:r>
            <a:r>
              <a:rPr lang="sl-SI" sz="1050" dirty="0" err="1">
                <a:solidFill>
                  <a:schemeClr val="bg1"/>
                </a:solidFill>
              </a:rPr>
              <a:t>Mellor</a:t>
            </a:r>
            <a:r>
              <a:rPr lang="sl-SI" sz="1050" dirty="0">
                <a:solidFill>
                  <a:schemeClr val="bg1"/>
                </a:solidFill>
              </a:rPr>
              <a:t>, vir: http://www.economist.com/node/10950463</a:t>
            </a:r>
          </a:p>
        </p:txBody>
      </p:sp>
      <p:sp>
        <p:nvSpPr>
          <p:cNvPr id="5" name="Ograda datuma 4"/>
          <p:cNvSpPr>
            <a:spLocks noGrp="1"/>
          </p:cNvSpPr>
          <p:nvPr>
            <p:ph type="dt" sz="half" idx="10"/>
          </p:nvPr>
        </p:nvSpPr>
        <p:spPr/>
        <p:txBody>
          <a:bodyPr/>
          <a:lstStyle/>
          <a:p>
            <a:pPr>
              <a:defRPr/>
            </a:pPr>
            <a:fld id="{D7BAEC13-3BD3-4AEA-9345-A713C5386EF6}" type="datetime1">
              <a:rPr lang="sl-SI" smtClean="0"/>
              <a:t>8.10.2013</a:t>
            </a:fld>
            <a:endParaRPr lang="sl-SI"/>
          </a:p>
        </p:txBody>
      </p:sp>
      <p:sp>
        <p:nvSpPr>
          <p:cNvPr id="6" name="Ograda noge 5"/>
          <p:cNvSpPr>
            <a:spLocks noGrp="1"/>
          </p:cNvSpPr>
          <p:nvPr>
            <p:ph type="ftr" sz="quarter" idx="11"/>
          </p:nvPr>
        </p:nvSpPr>
        <p:spPr/>
        <p:txBody>
          <a:bodyPr/>
          <a:lstStyle/>
          <a:p>
            <a:pPr>
              <a:defRPr/>
            </a:pPr>
            <a:r>
              <a:rPr lang="sl-SI" smtClean="0"/>
              <a:t>Milena Bon: Oaze - dnevne sobe</a:t>
            </a:r>
            <a:endParaRPr lang="sl-SI"/>
          </a:p>
        </p:txBody>
      </p:sp>
      <p:sp>
        <p:nvSpPr>
          <p:cNvPr id="7" name="Ograda številke diapozitiva 6"/>
          <p:cNvSpPr>
            <a:spLocks noGrp="1"/>
          </p:cNvSpPr>
          <p:nvPr>
            <p:ph type="sldNum" sz="quarter" idx="12"/>
          </p:nvPr>
        </p:nvSpPr>
        <p:spPr/>
        <p:txBody>
          <a:bodyPr/>
          <a:lstStyle/>
          <a:p>
            <a:pPr>
              <a:defRPr/>
            </a:pPr>
            <a:fld id="{81BE239E-3183-4DEE-9D4D-AE7B05DE90B9}" type="slidenum">
              <a:rPr lang="sl-SI" smtClean="0"/>
              <a:pPr>
                <a:defRPr/>
              </a:pPr>
              <a:t>38</a:t>
            </a:fld>
            <a:endParaRPr lang="sl-SI"/>
          </a:p>
        </p:txBody>
      </p:sp>
    </p:spTree>
    <p:extLst>
      <p:ext uri="{BB962C8B-B14F-4D97-AF65-F5344CB8AC3E}">
        <p14:creationId xmlns:p14="http://schemas.microsoft.com/office/powerpoint/2010/main" val="21334485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Tretji prostori – nove oaze</a:t>
            </a:r>
            <a:endParaRPr lang="sl-SI" dirty="0"/>
          </a:p>
        </p:txBody>
      </p:sp>
      <p:sp>
        <p:nvSpPr>
          <p:cNvPr id="3" name="Ograda vsebine 2"/>
          <p:cNvSpPr>
            <a:spLocks noGrp="1"/>
          </p:cNvSpPr>
          <p:nvPr>
            <p:ph idx="1"/>
          </p:nvPr>
        </p:nvSpPr>
        <p:spPr/>
        <p:txBody>
          <a:bodyPr/>
          <a:lstStyle/>
          <a:p>
            <a:r>
              <a:rPr lang="sl-SI" dirty="0"/>
              <a:t>Novejši arhitekturni dosežek predstavlja tudi nova največja mestna knjižnica v </a:t>
            </a:r>
            <a:r>
              <a:rPr lang="sl-SI" dirty="0" smtClean="0"/>
              <a:t>Birminghamu in na svetu (odprta 3</a:t>
            </a:r>
            <a:r>
              <a:rPr lang="sl-SI" dirty="0"/>
              <a:t>. 9. </a:t>
            </a:r>
            <a:r>
              <a:rPr lang="sl-SI" dirty="0" smtClean="0"/>
              <a:t>2013). Največja </a:t>
            </a:r>
            <a:r>
              <a:rPr lang="sl-SI" dirty="0"/>
              <a:t>tako v Veliki Britaniji kot na svetu. </a:t>
            </a:r>
            <a:endParaRPr lang="sl-SI" dirty="0" smtClean="0"/>
          </a:p>
          <a:p>
            <a:pPr marL="0" indent="0">
              <a:buNone/>
            </a:pPr>
            <a:endParaRPr lang="sl-SI" dirty="0"/>
          </a:p>
        </p:txBody>
      </p:sp>
      <p:sp>
        <p:nvSpPr>
          <p:cNvPr id="4" name="Ograda datuma 3"/>
          <p:cNvSpPr>
            <a:spLocks noGrp="1"/>
          </p:cNvSpPr>
          <p:nvPr>
            <p:ph type="dt" sz="half" idx="10"/>
          </p:nvPr>
        </p:nvSpPr>
        <p:spPr/>
        <p:txBody>
          <a:bodyPr/>
          <a:lstStyle/>
          <a:p>
            <a:pPr>
              <a:defRPr/>
            </a:pPr>
            <a:fld id="{DC5CB83D-0DDE-4FD7-951A-B0F6C3467541}"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39</a:t>
            </a:fld>
            <a:endParaRPr lang="sl-SI"/>
          </a:p>
        </p:txBody>
      </p:sp>
    </p:spTree>
    <p:extLst>
      <p:ext uri="{BB962C8B-B14F-4D97-AF65-F5344CB8AC3E}">
        <p14:creationId xmlns:p14="http://schemas.microsoft.com/office/powerpoint/2010/main" val="41503283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Tretji prostori – nove oaze</a:t>
            </a:r>
            <a:endParaRPr lang="sl-SI" dirty="0"/>
          </a:p>
        </p:txBody>
      </p:sp>
      <p:sp>
        <p:nvSpPr>
          <p:cNvPr id="3" name="Ograda vsebine 2"/>
          <p:cNvSpPr>
            <a:spLocks noGrp="1"/>
          </p:cNvSpPr>
          <p:nvPr>
            <p:ph idx="1"/>
          </p:nvPr>
        </p:nvSpPr>
        <p:spPr/>
        <p:txBody>
          <a:bodyPr/>
          <a:lstStyle/>
          <a:p>
            <a:r>
              <a:rPr lang="sl-SI" dirty="0"/>
              <a:t>To je bil prvi od štirih udarcev za splošne knjižnice. </a:t>
            </a:r>
          </a:p>
          <a:p>
            <a:r>
              <a:rPr lang="sl-SI" dirty="0" smtClean="0"/>
              <a:t>Ostali </a:t>
            </a:r>
            <a:r>
              <a:rPr lang="sl-SI" dirty="0"/>
              <a:t>pa so še </a:t>
            </a:r>
            <a:r>
              <a:rPr lang="sl-SI" dirty="0">
                <a:solidFill>
                  <a:srgbClr val="00B0F0"/>
                </a:solidFill>
              </a:rPr>
              <a:t>Google</a:t>
            </a:r>
            <a:r>
              <a:rPr lang="sl-SI" dirty="0"/>
              <a:t> (1998), </a:t>
            </a:r>
            <a:r>
              <a:rPr lang="sl-SI" dirty="0" err="1">
                <a:solidFill>
                  <a:srgbClr val="00B0F0"/>
                </a:solidFill>
              </a:rPr>
              <a:t>Wikipedia</a:t>
            </a:r>
            <a:r>
              <a:rPr lang="sl-SI" dirty="0"/>
              <a:t> (2001) in </a:t>
            </a:r>
            <a:r>
              <a:rPr lang="sl-SI" dirty="0" err="1">
                <a:solidFill>
                  <a:srgbClr val="00B0F0"/>
                </a:solidFill>
              </a:rPr>
              <a:t>Kindle</a:t>
            </a:r>
            <a:r>
              <a:rPr lang="sl-SI" dirty="0"/>
              <a:t> (2007). </a:t>
            </a:r>
            <a:endParaRPr lang="sl-SI" dirty="0" smtClean="0"/>
          </a:p>
          <a:p>
            <a:r>
              <a:rPr lang="sl-SI" dirty="0" smtClean="0"/>
              <a:t>Z </a:t>
            </a:r>
            <a:r>
              <a:rPr lang="sl-SI" dirty="0"/>
              <a:t>vsemi temi orodji imajo najstniki dostop do </a:t>
            </a:r>
            <a:r>
              <a:rPr lang="sl-SI" dirty="0">
                <a:solidFill>
                  <a:srgbClr val="00B0F0"/>
                </a:solidFill>
              </a:rPr>
              <a:t>informacij na »dlani« </a:t>
            </a:r>
            <a:r>
              <a:rPr lang="sl-SI" dirty="0"/>
              <a:t>in zakaj bi sploh še obiskovali knjižnice, razen mogoče, da se skrijejo pred </a:t>
            </a:r>
            <a:r>
              <a:rPr lang="sl-SI" dirty="0" smtClean="0"/>
              <a:t>dežjem</a:t>
            </a:r>
            <a:r>
              <a:rPr lang="sl-SI" dirty="0"/>
              <a:t> </a:t>
            </a:r>
            <a:r>
              <a:rPr lang="sl-SI" dirty="0" smtClean="0"/>
              <a:t>?</a:t>
            </a:r>
          </a:p>
          <a:p>
            <a:pPr marL="0" indent="0" algn="ctr">
              <a:buNone/>
            </a:pPr>
            <a:r>
              <a:rPr lang="sl-SI" sz="2000" dirty="0" smtClean="0"/>
              <a:t>(</a:t>
            </a:r>
            <a:r>
              <a:rPr lang="sl-SI" sz="2000" dirty="0" err="1" smtClean="0"/>
              <a:t>pov</a:t>
            </a:r>
            <a:r>
              <a:rPr lang="sl-SI" sz="2000" dirty="0"/>
              <a:t>. Butler, 2013) </a:t>
            </a:r>
          </a:p>
          <a:p>
            <a:endParaRPr lang="sl-SI" dirty="0"/>
          </a:p>
        </p:txBody>
      </p:sp>
      <p:sp>
        <p:nvSpPr>
          <p:cNvPr id="4" name="Ograda datuma 3"/>
          <p:cNvSpPr>
            <a:spLocks noGrp="1"/>
          </p:cNvSpPr>
          <p:nvPr>
            <p:ph type="dt" sz="half" idx="10"/>
          </p:nvPr>
        </p:nvSpPr>
        <p:spPr/>
        <p:txBody>
          <a:bodyPr/>
          <a:lstStyle/>
          <a:p>
            <a:pPr>
              <a:defRPr/>
            </a:pPr>
            <a:fld id="{45CD2894-9407-432F-9477-F2E797F607DE}"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4</a:t>
            </a:fld>
            <a:endParaRPr lang="sl-SI"/>
          </a:p>
        </p:txBody>
      </p:sp>
    </p:spTree>
    <p:extLst>
      <p:ext uri="{BB962C8B-B14F-4D97-AF65-F5344CB8AC3E}">
        <p14:creationId xmlns:p14="http://schemas.microsoft.com/office/powerpoint/2010/main" val="36701260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a:t>
            </a:r>
            <a:r>
              <a:rPr lang="sl-SI" i="1" dirty="0" smtClean="0"/>
              <a:t>Družabno </a:t>
            </a:r>
            <a:r>
              <a:rPr lang="sl-SI" i="1" dirty="0"/>
              <a:t>srce Birminghama</a:t>
            </a:r>
            <a:r>
              <a:rPr lang="sl-SI" dirty="0" smtClean="0"/>
              <a:t>."</a:t>
            </a:r>
            <a:endParaRPr lang="sl-SI"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59894" y="1524000"/>
            <a:ext cx="682421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ravokotnik 3"/>
          <p:cNvSpPr/>
          <p:nvPr/>
        </p:nvSpPr>
        <p:spPr>
          <a:xfrm>
            <a:off x="1187624" y="6093296"/>
            <a:ext cx="6696744" cy="461665"/>
          </a:xfrm>
          <a:prstGeom prst="rect">
            <a:avLst/>
          </a:prstGeom>
        </p:spPr>
        <p:txBody>
          <a:bodyPr wrap="square">
            <a:spAutoFit/>
          </a:bodyPr>
          <a:lstStyle/>
          <a:p>
            <a:pPr lvl="0" algn="ctr" eaLnBrk="0" hangingPunct="0">
              <a:spcBef>
                <a:spcPct val="20000"/>
              </a:spcBef>
            </a:pPr>
            <a:r>
              <a:rPr lang="en-US" sz="1200" dirty="0">
                <a:solidFill>
                  <a:prstClr val="white"/>
                </a:solidFill>
                <a:latin typeface="Calibri" pitchFamily="34" charset="0"/>
              </a:rPr>
              <a:t>Europe's largest public library opens in Birmingham</a:t>
            </a:r>
            <a:r>
              <a:rPr lang="sl-SI" sz="1200" dirty="0">
                <a:solidFill>
                  <a:prstClr val="white"/>
                </a:solidFill>
                <a:latin typeface="Calibri" pitchFamily="34" charset="0"/>
              </a:rPr>
              <a:t>: </a:t>
            </a:r>
            <a:r>
              <a:rPr lang="sl-SI" sz="1200" dirty="0">
                <a:solidFill>
                  <a:prstClr val="white"/>
                </a:solidFill>
                <a:latin typeface="Calibri" pitchFamily="34" charset="0"/>
                <a:hlinkClick r:id="rId3"/>
              </a:rPr>
              <a:t>http://www.youtube.com/watch?v=QMJTi3qoxlY</a:t>
            </a:r>
            <a:r>
              <a:rPr lang="sl-SI" sz="1200" dirty="0">
                <a:solidFill>
                  <a:prstClr val="white"/>
                </a:solidFill>
                <a:latin typeface="Calibri" pitchFamily="34" charset="0"/>
              </a:rPr>
              <a:t>, </a:t>
            </a:r>
            <a:r>
              <a:rPr lang="sl-SI" sz="1200" dirty="0">
                <a:solidFill>
                  <a:prstClr val="white"/>
                </a:solidFill>
                <a:latin typeface="Calibri" pitchFamily="34" charset="0"/>
                <a:hlinkClick r:id="rId4"/>
              </a:rPr>
              <a:t>http://www.youtube.com/watch?v=5Fq8_yAnVp0</a:t>
            </a:r>
            <a:endParaRPr lang="sl-SI" sz="1200" dirty="0">
              <a:solidFill>
                <a:prstClr val="white"/>
              </a:solidFill>
              <a:latin typeface="Calibri" pitchFamily="34" charset="0"/>
            </a:endParaRPr>
          </a:p>
        </p:txBody>
      </p:sp>
      <p:sp>
        <p:nvSpPr>
          <p:cNvPr id="5" name="Ograda datuma 4"/>
          <p:cNvSpPr>
            <a:spLocks noGrp="1"/>
          </p:cNvSpPr>
          <p:nvPr>
            <p:ph type="dt" sz="half" idx="10"/>
          </p:nvPr>
        </p:nvSpPr>
        <p:spPr/>
        <p:txBody>
          <a:bodyPr/>
          <a:lstStyle/>
          <a:p>
            <a:pPr>
              <a:defRPr/>
            </a:pPr>
            <a:fld id="{2C9924C9-5172-4165-B4ED-94F9EEB8B9D9}" type="datetime1">
              <a:rPr lang="sl-SI" smtClean="0"/>
              <a:t>8.10.2013</a:t>
            </a:fld>
            <a:endParaRPr lang="sl-SI"/>
          </a:p>
        </p:txBody>
      </p:sp>
      <p:sp>
        <p:nvSpPr>
          <p:cNvPr id="6" name="Ograda noge 5"/>
          <p:cNvSpPr>
            <a:spLocks noGrp="1"/>
          </p:cNvSpPr>
          <p:nvPr>
            <p:ph type="ftr" sz="quarter" idx="11"/>
          </p:nvPr>
        </p:nvSpPr>
        <p:spPr/>
        <p:txBody>
          <a:bodyPr/>
          <a:lstStyle/>
          <a:p>
            <a:pPr>
              <a:defRPr/>
            </a:pPr>
            <a:r>
              <a:rPr lang="sl-SI" smtClean="0"/>
              <a:t>Milena Bon: Oaze - dnevne sobe</a:t>
            </a:r>
            <a:endParaRPr lang="sl-SI"/>
          </a:p>
        </p:txBody>
      </p:sp>
      <p:sp>
        <p:nvSpPr>
          <p:cNvPr id="7" name="Ograda številke diapozitiva 6"/>
          <p:cNvSpPr>
            <a:spLocks noGrp="1"/>
          </p:cNvSpPr>
          <p:nvPr>
            <p:ph type="sldNum" sz="quarter" idx="12"/>
          </p:nvPr>
        </p:nvSpPr>
        <p:spPr/>
        <p:txBody>
          <a:bodyPr/>
          <a:lstStyle/>
          <a:p>
            <a:pPr>
              <a:defRPr/>
            </a:pPr>
            <a:fld id="{81BE239E-3183-4DEE-9D4D-AE7B05DE90B9}" type="slidenum">
              <a:rPr lang="sl-SI" smtClean="0"/>
              <a:pPr>
                <a:defRPr/>
              </a:pPr>
              <a:t>40</a:t>
            </a:fld>
            <a:endParaRPr lang="sl-SI"/>
          </a:p>
        </p:txBody>
      </p:sp>
    </p:spTree>
    <p:extLst>
      <p:ext uri="{BB962C8B-B14F-4D97-AF65-F5344CB8AC3E}">
        <p14:creationId xmlns:p14="http://schemas.microsoft.com/office/powerpoint/2010/main" val="18744674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Najlepše </a:t>
            </a:r>
            <a:r>
              <a:rPr lang="sl-SI" b="1" dirty="0" smtClean="0"/>
              <a:t>knjižnice</a:t>
            </a:r>
            <a:endParaRPr lang="sl-SI" dirty="0"/>
          </a:p>
        </p:txBody>
      </p:sp>
      <p:sp>
        <p:nvSpPr>
          <p:cNvPr id="3" name="Ograda vsebine 2"/>
          <p:cNvSpPr>
            <a:spLocks noGrp="1"/>
          </p:cNvSpPr>
          <p:nvPr>
            <p:ph idx="1"/>
          </p:nvPr>
        </p:nvSpPr>
        <p:spPr/>
        <p:txBody>
          <a:bodyPr/>
          <a:lstStyle/>
          <a:p>
            <a:r>
              <a:rPr lang="sl-SI" dirty="0"/>
              <a:t>Več primerov novejših knjižničnih zgradb je mogoče najti tudi na spletni strani konference »</a:t>
            </a:r>
            <a:r>
              <a:rPr lang="sl-SI" dirty="0" err="1"/>
              <a:t>Next</a:t>
            </a:r>
            <a:r>
              <a:rPr lang="sl-SI" dirty="0"/>
              <a:t> Library«: </a:t>
            </a:r>
            <a:r>
              <a:rPr lang="sl-SI" sz="2000" u="sng" dirty="0">
                <a:hlinkClick r:id="rId2"/>
              </a:rPr>
              <a:t>http://presentations.nextlibrary.net/next2013/Laerkes_Kari_Patti_Reimagining_Future_Library_Buildings_Interractive_session_Cut.pdf</a:t>
            </a:r>
            <a:r>
              <a:rPr lang="sl-SI" sz="2000" u="sng" dirty="0"/>
              <a:t>.</a:t>
            </a:r>
            <a:endParaRPr lang="sl-SI" sz="2000" dirty="0"/>
          </a:p>
          <a:p>
            <a:endParaRPr lang="sl-SI" dirty="0"/>
          </a:p>
        </p:txBody>
      </p:sp>
      <p:sp>
        <p:nvSpPr>
          <p:cNvPr id="4" name="Ograda datuma 3"/>
          <p:cNvSpPr>
            <a:spLocks noGrp="1"/>
          </p:cNvSpPr>
          <p:nvPr>
            <p:ph type="dt" sz="half" idx="10"/>
          </p:nvPr>
        </p:nvSpPr>
        <p:spPr/>
        <p:txBody>
          <a:bodyPr/>
          <a:lstStyle/>
          <a:p>
            <a:pPr>
              <a:defRPr/>
            </a:pPr>
            <a:fld id="{FC26C6B7-899E-48FE-B03D-B0AD475C20D7}"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41</a:t>
            </a:fld>
            <a:endParaRPr lang="sl-SI"/>
          </a:p>
        </p:txBody>
      </p:sp>
    </p:spTree>
    <p:extLst>
      <p:ext uri="{BB962C8B-B14F-4D97-AF65-F5344CB8AC3E}">
        <p14:creationId xmlns:p14="http://schemas.microsoft.com/office/powerpoint/2010/main" val="24435150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lvl="1"/>
            <a:r>
              <a:rPr lang="sl-SI" b="1" kern="1200" dirty="0">
                <a:latin typeface="Calibri" pitchFamily="34" charset="0"/>
                <a:ea typeface="+mj-ea"/>
                <a:cs typeface="+mj-cs"/>
              </a:rPr>
              <a:t>Knjižnica – kulturna turistična </a:t>
            </a:r>
            <a:r>
              <a:rPr lang="sl-SI" b="1" kern="1200" dirty="0" err="1" smtClean="0">
                <a:latin typeface="Calibri" pitchFamily="34" charset="0"/>
                <a:ea typeface="+mj-ea"/>
                <a:cs typeface="+mj-cs"/>
              </a:rPr>
              <a:t>destinacija</a:t>
            </a:r>
            <a:endParaRPr lang="sl-SI" dirty="0"/>
          </a:p>
        </p:txBody>
      </p:sp>
      <p:sp>
        <p:nvSpPr>
          <p:cNvPr id="3" name="Ograda vsebine 2"/>
          <p:cNvSpPr>
            <a:spLocks noGrp="1"/>
          </p:cNvSpPr>
          <p:nvPr>
            <p:ph idx="1"/>
          </p:nvPr>
        </p:nvSpPr>
        <p:spPr>
          <a:xfrm>
            <a:off x="467544" y="1700808"/>
            <a:ext cx="8229600" cy="4525963"/>
          </a:xfrm>
        </p:spPr>
        <p:txBody>
          <a:bodyPr/>
          <a:lstStyle/>
          <a:p>
            <a:r>
              <a:rPr lang="sl-SI" dirty="0"/>
              <a:t>Primer moderne in sodobne knjižnice z minimalistično strukturo in z minimalnim poseganjem v naravno okolje se nahaja v znanem letovišču </a:t>
            </a:r>
            <a:r>
              <a:rPr lang="sl-SI" dirty="0" err="1"/>
              <a:t>Koh</a:t>
            </a:r>
            <a:r>
              <a:rPr lang="sl-SI" dirty="0"/>
              <a:t> </a:t>
            </a:r>
            <a:r>
              <a:rPr lang="sl-SI" dirty="0" err="1"/>
              <a:t>Samui</a:t>
            </a:r>
            <a:r>
              <a:rPr lang="sl-SI" dirty="0"/>
              <a:t>, na Tajskem (</a:t>
            </a:r>
            <a:r>
              <a:rPr lang="sl-SI" dirty="0">
                <a:hlinkClick r:id="rId2"/>
              </a:rPr>
              <a:t>The Library</a:t>
            </a:r>
            <a:r>
              <a:rPr lang="sl-SI" dirty="0"/>
              <a:t>). Ponudba hotelskih uslug za preživljanje dopusta in branjem v čudovitem ambientu.</a:t>
            </a:r>
          </a:p>
          <a:p>
            <a:endParaRPr lang="sl-SI" dirty="0"/>
          </a:p>
        </p:txBody>
      </p:sp>
      <p:sp>
        <p:nvSpPr>
          <p:cNvPr id="4" name="Ograda datuma 3"/>
          <p:cNvSpPr>
            <a:spLocks noGrp="1"/>
          </p:cNvSpPr>
          <p:nvPr>
            <p:ph type="dt" sz="half" idx="10"/>
          </p:nvPr>
        </p:nvSpPr>
        <p:spPr/>
        <p:txBody>
          <a:bodyPr/>
          <a:lstStyle/>
          <a:p>
            <a:pPr>
              <a:defRPr/>
            </a:pPr>
            <a:fld id="{AC5115B8-4AF3-4A64-AFB6-BA182A946275}"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42</a:t>
            </a:fld>
            <a:endParaRPr lang="sl-SI"/>
          </a:p>
        </p:txBody>
      </p:sp>
    </p:spTree>
    <p:extLst>
      <p:ext uri="{BB962C8B-B14F-4D97-AF65-F5344CB8AC3E}">
        <p14:creationId xmlns:p14="http://schemas.microsoft.com/office/powerpoint/2010/main" val="4891048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4" name="Ograda vsebine 3" descr="Moderna in sodobna knjižnica">
            <a:hlinkClick r:id="rId2" tooltip="&quot;Moderna in sodobna knjižnica&quot;"/>
          </p:cNvPr>
          <p:cNvPicPr>
            <a:picLocks noGrp="1"/>
          </p:cNvPicPr>
          <p:nvPr>
            <p:ph idx="1"/>
          </p:nvPr>
        </p:nvPicPr>
        <p:blipFill>
          <a:blip r:embed="rId3" cstate="print"/>
          <a:srcRect/>
          <a:stretch>
            <a:fillRect/>
          </a:stretch>
        </p:blipFill>
        <p:spPr bwMode="auto">
          <a:xfrm>
            <a:off x="467544" y="1556792"/>
            <a:ext cx="5080000" cy="3390900"/>
          </a:xfrm>
          <a:prstGeom prst="rect">
            <a:avLst/>
          </a:prstGeom>
          <a:noFill/>
        </p:spPr>
      </p:pic>
      <p:pic>
        <p:nvPicPr>
          <p:cNvPr id="5" name="Slika 4" descr="Moderna in sodobna knjižnica">
            <a:hlinkClick r:id="rId4" tooltip="&quot;Moderna in sodobna knjižnica&quot;"/>
          </p:cNvPr>
          <p:cNvPicPr/>
          <p:nvPr/>
        </p:nvPicPr>
        <p:blipFill>
          <a:blip r:embed="rId5" cstate="print"/>
          <a:srcRect/>
          <a:stretch>
            <a:fillRect/>
          </a:stretch>
        </p:blipFill>
        <p:spPr bwMode="auto">
          <a:xfrm>
            <a:off x="5851112" y="1556792"/>
            <a:ext cx="2493645" cy="1664335"/>
          </a:xfrm>
          <a:prstGeom prst="rect">
            <a:avLst/>
          </a:prstGeom>
          <a:noFill/>
        </p:spPr>
      </p:pic>
      <p:pic>
        <p:nvPicPr>
          <p:cNvPr id="6" name="Slika 5" descr="Moderna in sodobna knjižnica">
            <a:hlinkClick r:id="rId6" tooltip="&quot;Moderna in sodobna knjižnica&quot; "/>
          </p:cNvPr>
          <p:cNvPicPr/>
          <p:nvPr/>
        </p:nvPicPr>
        <p:blipFill>
          <a:blip r:embed="rId7" r:link="rId8" cstate="print"/>
          <a:srcRect/>
          <a:stretch>
            <a:fillRect/>
          </a:stretch>
        </p:blipFill>
        <p:spPr bwMode="auto">
          <a:xfrm>
            <a:off x="6155382" y="3573016"/>
            <a:ext cx="1885103" cy="2312437"/>
          </a:xfrm>
          <a:prstGeom prst="rect">
            <a:avLst/>
          </a:prstGeom>
          <a:noFill/>
          <a:ln w="9525">
            <a:noFill/>
            <a:miter lim="800000"/>
            <a:headEnd/>
            <a:tailEnd/>
          </a:ln>
        </p:spPr>
      </p:pic>
      <p:sp>
        <p:nvSpPr>
          <p:cNvPr id="7" name="Pravokotnik 6"/>
          <p:cNvSpPr/>
          <p:nvPr/>
        </p:nvSpPr>
        <p:spPr>
          <a:xfrm>
            <a:off x="1187624" y="5445224"/>
            <a:ext cx="4572000" cy="276999"/>
          </a:xfrm>
          <a:prstGeom prst="rect">
            <a:avLst/>
          </a:prstGeom>
        </p:spPr>
        <p:txBody>
          <a:bodyPr>
            <a:spAutoFit/>
          </a:bodyPr>
          <a:lstStyle/>
          <a:p>
            <a:r>
              <a:rPr lang="sl-SI" sz="1200" dirty="0">
                <a:solidFill>
                  <a:schemeClr val="bg1"/>
                </a:solidFill>
              </a:rPr>
              <a:t>Vir slik in besedila: http://www.thelibrary.co.th/</a:t>
            </a:r>
          </a:p>
        </p:txBody>
      </p:sp>
      <p:sp>
        <p:nvSpPr>
          <p:cNvPr id="3" name="Ograda datuma 2"/>
          <p:cNvSpPr>
            <a:spLocks noGrp="1"/>
          </p:cNvSpPr>
          <p:nvPr>
            <p:ph type="dt" sz="half" idx="10"/>
          </p:nvPr>
        </p:nvSpPr>
        <p:spPr/>
        <p:txBody>
          <a:bodyPr/>
          <a:lstStyle/>
          <a:p>
            <a:pPr>
              <a:defRPr/>
            </a:pPr>
            <a:fld id="{834CC03A-8487-4D40-81E1-63FE3EECE3C0}" type="datetime1">
              <a:rPr lang="sl-SI" smtClean="0"/>
              <a:t>8.10.2013</a:t>
            </a:fld>
            <a:endParaRPr lang="sl-SI"/>
          </a:p>
        </p:txBody>
      </p:sp>
      <p:sp>
        <p:nvSpPr>
          <p:cNvPr id="8" name="Ograda noge 7"/>
          <p:cNvSpPr>
            <a:spLocks noGrp="1"/>
          </p:cNvSpPr>
          <p:nvPr>
            <p:ph type="ftr" sz="quarter" idx="11"/>
          </p:nvPr>
        </p:nvSpPr>
        <p:spPr/>
        <p:txBody>
          <a:bodyPr/>
          <a:lstStyle/>
          <a:p>
            <a:pPr>
              <a:defRPr/>
            </a:pPr>
            <a:r>
              <a:rPr lang="sl-SI" smtClean="0"/>
              <a:t>Milena Bon: Oaze - dnevne sobe</a:t>
            </a:r>
            <a:endParaRPr lang="sl-SI"/>
          </a:p>
        </p:txBody>
      </p:sp>
      <p:sp>
        <p:nvSpPr>
          <p:cNvPr id="9" name="Ograda številke diapozitiva 8"/>
          <p:cNvSpPr>
            <a:spLocks noGrp="1"/>
          </p:cNvSpPr>
          <p:nvPr>
            <p:ph type="sldNum" sz="quarter" idx="12"/>
          </p:nvPr>
        </p:nvSpPr>
        <p:spPr/>
        <p:txBody>
          <a:bodyPr/>
          <a:lstStyle/>
          <a:p>
            <a:pPr>
              <a:defRPr/>
            </a:pPr>
            <a:fld id="{81BE239E-3183-4DEE-9D4D-AE7B05DE90B9}" type="slidenum">
              <a:rPr lang="sl-SI" smtClean="0"/>
              <a:pPr>
                <a:defRPr/>
              </a:pPr>
              <a:t>43</a:t>
            </a:fld>
            <a:endParaRPr lang="sl-SI"/>
          </a:p>
        </p:txBody>
      </p:sp>
    </p:spTree>
    <p:extLst>
      <p:ext uri="{BB962C8B-B14F-4D97-AF65-F5344CB8AC3E}">
        <p14:creationId xmlns:p14="http://schemas.microsoft.com/office/powerpoint/2010/main" val="19522205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lvl="1"/>
            <a:r>
              <a:rPr lang="sl-SI" b="1" dirty="0"/>
              <a:t>Najlepše slovenske </a:t>
            </a:r>
            <a:r>
              <a:rPr lang="sl-SI" b="1" dirty="0" smtClean="0"/>
              <a:t>knjižnice</a:t>
            </a:r>
            <a:endParaRPr lang="sl-SI" dirty="0"/>
          </a:p>
        </p:txBody>
      </p:sp>
      <p:sp>
        <p:nvSpPr>
          <p:cNvPr id="3" name="Ograda vsebine 2"/>
          <p:cNvSpPr>
            <a:spLocks noGrp="1"/>
          </p:cNvSpPr>
          <p:nvPr>
            <p:ph idx="1"/>
          </p:nvPr>
        </p:nvSpPr>
        <p:spPr/>
        <p:txBody>
          <a:bodyPr/>
          <a:lstStyle/>
          <a:p>
            <a:r>
              <a:rPr lang="sl-SI" dirty="0"/>
              <a:t>Spletni portal </a:t>
            </a:r>
            <a:r>
              <a:rPr lang="sl-SI" i="1" dirty="0"/>
              <a:t>Knjižnične zgradbe </a:t>
            </a:r>
            <a:r>
              <a:rPr lang="sl-SI" dirty="0"/>
              <a:t>(</a:t>
            </a:r>
            <a:r>
              <a:rPr lang="sl-SI" dirty="0" err="1"/>
              <a:t>Librarybuildings</a:t>
            </a:r>
            <a:r>
              <a:rPr lang="sl-SI" dirty="0"/>
              <a:t>) je nastal z željo povezati evropske splošne knjižnice, ki predstavljajo zgled dobre prakse na področju arhitekture ter oblikovanja knjižničnega prostora in </a:t>
            </a:r>
            <a:r>
              <a:rPr lang="sl-SI" dirty="0" smtClean="0"/>
              <a:t>zgradbe.</a:t>
            </a:r>
          </a:p>
          <a:p>
            <a:r>
              <a:rPr lang="sl-SI" dirty="0" smtClean="0"/>
              <a:t>Poudarek na </a:t>
            </a:r>
            <a:r>
              <a:rPr lang="sl-SI" dirty="0"/>
              <a:t>knjižnici kot reprezentančnem objektu ter urbanističnem in umetniškem dosežku.</a:t>
            </a:r>
          </a:p>
          <a:p>
            <a:endParaRPr lang="sl-SI" dirty="0"/>
          </a:p>
        </p:txBody>
      </p:sp>
      <p:sp>
        <p:nvSpPr>
          <p:cNvPr id="4" name="Ograda datuma 3"/>
          <p:cNvSpPr>
            <a:spLocks noGrp="1"/>
          </p:cNvSpPr>
          <p:nvPr>
            <p:ph type="dt" sz="half" idx="10"/>
          </p:nvPr>
        </p:nvSpPr>
        <p:spPr/>
        <p:txBody>
          <a:bodyPr/>
          <a:lstStyle/>
          <a:p>
            <a:pPr>
              <a:defRPr/>
            </a:pPr>
            <a:fld id="{5BE028C6-013B-4AA3-8D5C-F6206A28E692}"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44</a:t>
            </a:fld>
            <a:endParaRPr lang="sl-SI"/>
          </a:p>
        </p:txBody>
      </p:sp>
    </p:spTree>
    <p:extLst>
      <p:ext uri="{BB962C8B-B14F-4D97-AF65-F5344CB8AC3E}">
        <p14:creationId xmlns:p14="http://schemas.microsoft.com/office/powerpoint/2010/main" val="39406885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Najlepše slovenske knjižnice</a:t>
            </a:r>
            <a:endParaRPr lang="sl-SI"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556792"/>
            <a:ext cx="8806046" cy="5112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grada datuma 2"/>
          <p:cNvSpPr>
            <a:spLocks noGrp="1"/>
          </p:cNvSpPr>
          <p:nvPr>
            <p:ph type="dt" sz="half" idx="10"/>
          </p:nvPr>
        </p:nvSpPr>
        <p:spPr/>
        <p:txBody>
          <a:bodyPr/>
          <a:lstStyle/>
          <a:p>
            <a:pPr>
              <a:defRPr/>
            </a:pPr>
            <a:fld id="{77A6FB1A-66C1-48D1-BDDB-7DE711D652D8}" type="datetime1">
              <a:rPr lang="sl-SI" smtClean="0"/>
              <a:t>8.10.2013</a:t>
            </a:fld>
            <a:endParaRPr lang="sl-SI"/>
          </a:p>
        </p:txBody>
      </p:sp>
      <p:sp>
        <p:nvSpPr>
          <p:cNvPr id="4" name="Ograda noge 3"/>
          <p:cNvSpPr>
            <a:spLocks noGrp="1"/>
          </p:cNvSpPr>
          <p:nvPr>
            <p:ph type="ftr" sz="quarter" idx="11"/>
          </p:nvPr>
        </p:nvSpPr>
        <p:spPr/>
        <p:txBody>
          <a:bodyPr/>
          <a:lstStyle/>
          <a:p>
            <a:pPr>
              <a:defRPr/>
            </a:pPr>
            <a:r>
              <a:rPr lang="sl-SI" smtClean="0"/>
              <a:t>Milena Bon: Oaze - dnevne sobe</a:t>
            </a:r>
            <a:endParaRPr lang="sl-SI"/>
          </a:p>
        </p:txBody>
      </p:sp>
      <p:sp>
        <p:nvSpPr>
          <p:cNvPr id="5" name="Ograda številke diapozitiva 4"/>
          <p:cNvSpPr>
            <a:spLocks noGrp="1"/>
          </p:cNvSpPr>
          <p:nvPr>
            <p:ph type="sldNum" sz="quarter" idx="12"/>
          </p:nvPr>
        </p:nvSpPr>
        <p:spPr/>
        <p:txBody>
          <a:bodyPr/>
          <a:lstStyle/>
          <a:p>
            <a:pPr>
              <a:defRPr/>
            </a:pPr>
            <a:fld id="{81BE239E-3183-4DEE-9D4D-AE7B05DE90B9}" type="slidenum">
              <a:rPr lang="sl-SI" smtClean="0"/>
              <a:pPr>
                <a:defRPr/>
              </a:pPr>
              <a:t>45</a:t>
            </a:fld>
            <a:endParaRPr lang="sl-SI"/>
          </a:p>
        </p:txBody>
      </p:sp>
    </p:spTree>
    <p:extLst>
      <p:ext uri="{BB962C8B-B14F-4D97-AF65-F5344CB8AC3E}">
        <p14:creationId xmlns:p14="http://schemas.microsoft.com/office/powerpoint/2010/main" val="33164693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Najlepše slovenske knjižnice</a:t>
            </a:r>
            <a:endParaRPr lang="sl-SI" dirty="0"/>
          </a:p>
        </p:txBody>
      </p:sp>
      <p:sp>
        <p:nvSpPr>
          <p:cNvPr id="3" name="Ograda vsebine 2"/>
          <p:cNvSpPr>
            <a:spLocks noGrp="1"/>
          </p:cNvSpPr>
          <p:nvPr>
            <p:ph idx="1"/>
          </p:nvPr>
        </p:nvSpPr>
        <p:spPr/>
        <p:txBody>
          <a:bodyPr/>
          <a:lstStyle/>
          <a:p>
            <a:r>
              <a:rPr lang="sl-SI" dirty="0"/>
              <a:t>Portal omogoča spremljanje inovativnih procesov in izvirnih rešitev na področju snovanja in oblikovanja knjižnic. </a:t>
            </a:r>
            <a:endParaRPr lang="sl-SI" dirty="0" smtClean="0"/>
          </a:p>
          <a:p>
            <a:r>
              <a:rPr lang="sl-SI" dirty="0" smtClean="0"/>
              <a:t>Obenem </a:t>
            </a:r>
            <a:r>
              <a:rPr lang="sl-SI" dirty="0"/>
              <a:t>spodbuja nastanek novih konceptov in idej v dojemanju knjižnice kot večnamenskega prostora, ki je danes namenjen vse bolj heterogenim interesom </a:t>
            </a:r>
            <a:r>
              <a:rPr lang="sl-SI" dirty="0" smtClean="0"/>
              <a:t>uporabnikov.</a:t>
            </a:r>
            <a:endParaRPr lang="sl-SI" dirty="0"/>
          </a:p>
        </p:txBody>
      </p:sp>
      <p:sp>
        <p:nvSpPr>
          <p:cNvPr id="4" name="Ograda datuma 3"/>
          <p:cNvSpPr>
            <a:spLocks noGrp="1"/>
          </p:cNvSpPr>
          <p:nvPr>
            <p:ph type="dt" sz="half" idx="10"/>
          </p:nvPr>
        </p:nvSpPr>
        <p:spPr/>
        <p:txBody>
          <a:bodyPr/>
          <a:lstStyle/>
          <a:p>
            <a:pPr>
              <a:defRPr/>
            </a:pPr>
            <a:fld id="{AEE4687C-A8F0-46BF-859D-D13ED42B17B3}"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46</a:t>
            </a:fld>
            <a:endParaRPr lang="sl-SI"/>
          </a:p>
        </p:txBody>
      </p:sp>
    </p:spTree>
    <p:extLst>
      <p:ext uri="{BB962C8B-B14F-4D97-AF65-F5344CB8AC3E}">
        <p14:creationId xmlns:p14="http://schemas.microsoft.com/office/powerpoint/2010/main" val="18194231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Najlepše slovenske knjižnice</a:t>
            </a:r>
            <a:endParaRPr lang="sl-SI" dirty="0"/>
          </a:p>
        </p:txBody>
      </p:sp>
      <p:sp>
        <p:nvSpPr>
          <p:cNvPr id="3" name="Ograda vsebine 2"/>
          <p:cNvSpPr>
            <a:spLocks noGrp="1"/>
          </p:cNvSpPr>
          <p:nvPr>
            <p:ph idx="1"/>
          </p:nvPr>
        </p:nvSpPr>
        <p:spPr/>
        <p:txBody>
          <a:bodyPr/>
          <a:lstStyle/>
          <a:p>
            <a:r>
              <a:rPr lang="sl-SI" dirty="0"/>
              <a:t>predstavljene najlepše knjižnice Evrope, se je znašlo tudi šest slovenskih splošnih knjižnic. To so Splošna knjižnica Domžale, krajevna Knjižnica Kobarid, Mestna knjižnica Grosuplje, Knjižnica Šentjur, Knjižnica Ivana Potrča Ptuj in Knjižnica Mirana Jarca Novo mesto. </a:t>
            </a:r>
            <a:r>
              <a:rPr lang="sl-SI" sz="1200" u="sng" dirty="0">
                <a:hlinkClick r:id="rId2"/>
              </a:rPr>
              <a:t>http://www.rtvslo.si/kultura/knjige/foto-slovenske-knjiznice-med-najlepsimi/208010</a:t>
            </a:r>
            <a:r>
              <a:rPr lang="sl-SI" sz="1200" u="sng" dirty="0"/>
              <a:t>). </a:t>
            </a:r>
            <a:endParaRPr lang="sl-SI" dirty="0"/>
          </a:p>
          <a:p>
            <a:r>
              <a:rPr lang="sl-SI" dirty="0"/>
              <a:t> </a:t>
            </a:r>
          </a:p>
          <a:p>
            <a:endParaRPr lang="sl-SI" dirty="0"/>
          </a:p>
        </p:txBody>
      </p:sp>
      <p:sp>
        <p:nvSpPr>
          <p:cNvPr id="4" name="Ograda datuma 3"/>
          <p:cNvSpPr>
            <a:spLocks noGrp="1"/>
          </p:cNvSpPr>
          <p:nvPr>
            <p:ph type="dt" sz="half" idx="10"/>
          </p:nvPr>
        </p:nvSpPr>
        <p:spPr/>
        <p:txBody>
          <a:bodyPr/>
          <a:lstStyle/>
          <a:p>
            <a:pPr>
              <a:defRPr/>
            </a:pPr>
            <a:fld id="{DFC5D75B-5625-4879-A1B0-7DB7F4BF1938}"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47</a:t>
            </a:fld>
            <a:endParaRPr lang="sl-SI"/>
          </a:p>
        </p:txBody>
      </p:sp>
    </p:spTree>
    <p:extLst>
      <p:ext uri="{BB962C8B-B14F-4D97-AF65-F5344CB8AC3E}">
        <p14:creationId xmlns:p14="http://schemas.microsoft.com/office/powerpoint/2010/main" val="26506409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Najlepše slovenske knjižnice</a:t>
            </a:r>
            <a:endParaRPr lang="sl-SI" dirty="0"/>
          </a:p>
        </p:txBody>
      </p:sp>
      <p:sp>
        <p:nvSpPr>
          <p:cNvPr id="3" name="Ograda vsebine 2"/>
          <p:cNvSpPr>
            <a:spLocks noGrp="1"/>
          </p:cNvSpPr>
          <p:nvPr>
            <p:ph idx="1"/>
          </p:nvPr>
        </p:nvSpPr>
        <p:spPr/>
        <p:txBody>
          <a:bodyPr/>
          <a:lstStyle/>
          <a:p>
            <a:r>
              <a:rPr lang="sl-SI" dirty="0"/>
              <a:t>Danes bi na ta portal lahko dodali še </a:t>
            </a:r>
            <a:r>
              <a:rPr lang="sl-SI" dirty="0" smtClean="0"/>
              <a:t>kakšno: npr</a:t>
            </a:r>
            <a:r>
              <a:rPr lang="sl-SI" dirty="0"/>
              <a:t>. Osrednjo knjižnico Celje, Mestno knjižnico </a:t>
            </a:r>
            <a:r>
              <a:rPr lang="sl-SI" dirty="0" smtClean="0"/>
              <a:t>Kranj…</a:t>
            </a:r>
            <a:endParaRPr lang="sl-SI" dirty="0"/>
          </a:p>
          <a:p>
            <a:endParaRPr lang="sl-SI" dirty="0" smtClean="0"/>
          </a:p>
          <a:p>
            <a:endParaRPr lang="sl-SI" dirty="0" smtClean="0"/>
          </a:p>
          <a:p>
            <a:r>
              <a:rPr lang="sl-SI" dirty="0" smtClean="0"/>
              <a:t>Fotografije </a:t>
            </a:r>
            <a:r>
              <a:rPr lang="sl-SI" dirty="0"/>
              <a:t>najlepših slovenskih knjižnic  </a:t>
            </a:r>
            <a:r>
              <a:rPr lang="sl-SI" i="1" dirty="0" err="1">
                <a:hlinkClick r:id="rId2"/>
              </a:rPr>
              <a:t>Librarybuildings</a:t>
            </a:r>
            <a:r>
              <a:rPr lang="sl-SI" dirty="0"/>
              <a:t> so dostopne v galeriji: </a:t>
            </a:r>
            <a:r>
              <a:rPr lang="sl-SI" sz="1200" dirty="0"/>
              <a:t>(</a:t>
            </a:r>
            <a:r>
              <a:rPr lang="sl-SI" sz="1200" u="sng" dirty="0">
                <a:hlinkClick r:id="rId3"/>
              </a:rPr>
              <a:t>http://www.rtvslo.si/kultura/knjige/foto-slovenske-knjiznice-med-najlepsimi/208010</a:t>
            </a:r>
            <a:r>
              <a:rPr lang="sl-SI" sz="1200" u="sng" dirty="0" smtClean="0"/>
              <a:t>).</a:t>
            </a:r>
            <a:endParaRPr lang="sl-SI" sz="1200"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2276872"/>
            <a:ext cx="3912096" cy="2608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grada datuma 3"/>
          <p:cNvSpPr>
            <a:spLocks noGrp="1"/>
          </p:cNvSpPr>
          <p:nvPr>
            <p:ph type="dt" sz="half" idx="10"/>
          </p:nvPr>
        </p:nvSpPr>
        <p:spPr/>
        <p:txBody>
          <a:bodyPr/>
          <a:lstStyle/>
          <a:p>
            <a:pPr>
              <a:defRPr/>
            </a:pPr>
            <a:fld id="{AAAA677D-3FB6-451E-8813-3558BC99073D}"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48</a:t>
            </a:fld>
            <a:endParaRPr lang="sl-SI"/>
          </a:p>
        </p:txBody>
      </p:sp>
    </p:spTree>
    <p:extLst>
      <p:ext uri="{BB962C8B-B14F-4D97-AF65-F5344CB8AC3E}">
        <p14:creationId xmlns:p14="http://schemas.microsoft.com/office/powerpoint/2010/main" val="9707947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Kako daleč je knjižnica</a:t>
            </a:r>
            <a:r>
              <a:rPr lang="sl-SI" b="1" dirty="0" smtClean="0"/>
              <a:t>?</a:t>
            </a:r>
            <a:endParaRPr lang="sl-SI" dirty="0"/>
          </a:p>
        </p:txBody>
      </p:sp>
      <p:sp>
        <p:nvSpPr>
          <p:cNvPr id="3" name="Ograda vsebine 2"/>
          <p:cNvSpPr>
            <a:spLocks noGrp="1"/>
          </p:cNvSpPr>
          <p:nvPr>
            <p:ph idx="1"/>
          </p:nvPr>
        </p:nvSpPr>
        <p:spPr/>
        <p:txBody>
          <a:bodyPr/>
          <a:lstStyle/>
          <a:p>
            <a:r>
              <a:rPr lang="sl-SI" dirty="0" smtClean="0"/>
              <a:t>mag</a:t>
            </a:r>
            <a:r>
              <a:rPr lang="sl-SI" dirty="0"/>
              <a:t>. Gorazd </a:t>
            </a:r>
            <a:r>
              <a:rPr lang="sl-SI" dirty="0" smtClean="0"/>
              <a:t>Vodeb, NUK: Projekt </a:t>
            </a:r>
            <a:r>
              <a:rPr lang="sl-SI" dirty="0"/>
              <a:t>»Prostorska analiza knjižnične mreže«</a:t>
            </a:r>
          </a:p>
          <a:p>
            <a:r>
              <a:rPr lang="sl-SI" dirty="0"/>
              <a:t> </a:t>
            </a:r>
            <a:r>
              <a:rPr lang="sl-SI" dirty="0" smtClean="0"/>
              <a:t>Izhodišče </a:t>
            </a:r>
            <a:r>
              <a:rPr lang="sl-SI" dirty="0"/>
              <a:t>projekta predstavlja načelo »Knjiga do bralca«, ki pomeni zagotavljanje najširše možne dostopnosti knjižnične dejavnosti za vse prebivalce in izenačevanje pogojev za njihov razvoj.</a:t>
            </a:r>
          </a:p>
          <a:p>
            <a:pPr marL="0" indent="0">
              <a:buNone/>
            </a:pPr>
            <a:endParaRPr lang="sl-SI" dirty="0"/>
          </a:p>
          <a:p>
            <a:endParaRPr lang="sl-SI" dirty="0"/>
          </a:p>
        </p:txBody>
      </p:sp>
      <p:sp>
        <p:nvSpPr>
          <p:cNvPr id="4" name="Ograda datuma 3"/>
          <p:cNvSpPr>
            <a:spLocks noGrp="1"/>
          </p:cNvSpPr>
          <p:nvPr>
            <p:ph type="dt" sz="half" idx="10"/>
          </p:nvPr>
        </p:nvSpPr>
        <p:spPr/>
        <p:txBody>
          <a:bodyPr/>
          <a:lstStyle/>
          <a:p>
            <a:pPr>
              <a:defRPr/>
            </a:pPr>
            <a:fld id="{4E93D12D-12FD-4614-A606-6AD6B284224B}"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49</a:t>
            </a:fld>
            <a:endParaRPr lang="sl-SI"/>
          </a:p>
        </p:txBody>
      </p:sp>
    </p:spTree>
    <p:extLst>
      <p:ext uri="{BB962C8B-B14F-4D97-AF65-F5344CB8AC3E}">
        <p14:creationId xmlns:p14="http://schemas.microsoft.com/office/powerpoint/2010/main" val="3871011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smtClean="0"/>
              <a:t>Knjižnica - tretji </a:t>
            </a:r>
            <a:r>
              <a:rPr lang="sl-SI" b="1" dirty="0"/>
              <a:t>življenjski prostor</a:t>
            </a:r>
          </a:p>
        </p:txBody>
      </p:sp>
      <p:sp>
        <p:nvSpPr>
          <p:cNvPr id="3" name="Ograda vsebine 2"/>
          <p:cNvSpPr>
            <a:spLocks noGrp="1"/>
          </p:cNvSpPr>
          <p:nvPr>
            <p:ph idx="1"/>
          </p:nvPr>
        </p:nvSpPr>
        <p:spPr/>
        <p:txBody>
          <a:bodyPr/>
          <a:lstStyle/>
          <a:p>
            <a:r>
              <a:rPr lang="sl-SI" dirty="0" smtClean="0"/>
              <a:t>Urbani </a:t>
            </a:r>
            <a:r>
              <a:rPr lang="sl-SI" dirty="0"/>
              <a:t>sociolog Ray </a:t>
            </a:r>
            <a:r>
              <a:rPr lang="sl-SI" dirty="0" err="1"/>
              <a:t>Oldenburg</a:t>
            </a:r>
            <a:r>
              <a:rPr lang="sl-SI" dirty="0"/>
              <a:t> (The </a:t>
            </a:r>
            <a:r>
              <a:rPr lang="sl-SI" dirty="0" err="1"/>
              <a:t>Great</a:t>
            </a:r>
            <a:r>
              <a:rPr lang="sl-SI" dirty="0"/>
              <a:t> </a:t>
            </a:r>
            <a:r>
              <a:rPr lang="sl-SI" dirty="0" err="1"/>
              <a:t>Good</a:t>
            </a:r>
            <a:r>
              <a:rPr lang="sl-SI" dirty="0"/>
              <a:t> </a:t>
            </a:r>
            <a:r>
              <a:rPr lang="sl-SI" dirty="0" err="1"/>
              <a:t>Place</a:t>
            </a:r>
            <a:r>
              <a:rPr lang="sl-SI" dirty="0"/>
              <a:t>, 1989). </a:t>
            </a:r>
            <a:endParaRPr lang="sl-SI" dirty="0" smtClean="0"/>
          </a:p>
          <a:p>
            <a:endParaRPr lang="sl-SI" dirty="0" smtClean="0"/>
          </a:p>
          <a:p>
            <a:pPr marL="0" indent="0" algn="ctr">
              <a:buNone/>
            </a:pPr>
            <a:r>
              <a:rPr lang="sl-SI" dirty="0" smtClean="0"/>
              <a:t>prvi </a:t>
            </a:r>
            <a:r>
              <a:rPr lang="sl-SI" dirty="0"/>
              <a:t>prostor </a:t>
            </a:r>
            <a:r>
              <a:rPr lang="sl-SI" dirty="0" smtClean="0"/>
              <a:t>= </a:t>
            </a:r>
            <a:r>
              <a:rPr lang="sl-SI" dirty="0"/>
              <a:t>dom, </a:t>
            </a:r>
            <a:endParaRPr lang="sl-SI" dirty="0" smtClean="0"/>
          </a:p>
          <a:p>
            <a:pPr marL="0" indent="0" algn="ctr">
              <a:buNone/>
            </a:pPr>
            <a:r>
              <a:rPr lang="sl-SI" dirty="0" smtClean="0"/>
              <a:t>drugi </a:t>
            </a:r>
            <a:r>
              <a:rPr lang="sl-SI" dirty="0"/>
              <a:t>prostor </a:t>
            </a:r>
            <a:r>
              <a:rPr lang="sl-SI" dirty="0" smtClean="0"/>
              <a:t>= </a:t>
            </a:r>
            <a:r>
              <a:rPr lang="sl-SI" dirty="0"/>
              <a:t>šola/služba, </a:t>
            </a:r>
            <a:endParaRPr lang="sl-SI" dirty="0" smtClean="0"/>
          </a:p>
          <a:p>
            <a:pPr marL="0" indent="0" algn="ctr">
              <a:buNone/>
            </a:pPr>
            <a:r>
              <a:rPr lang="sl-SI" dirty="0"/>
              <a:t>tretji prostor = knjižnice?</a:t>
            </a:r>
            <a:endParaRPr lang="sl-SI" dirty="0" smtClean="0"/>
          </a:p>
          <a:p>
            <a:endParaRPr lang="sl-SI" dirty="0"/>
          </a:p>
        </p:txBody>
      </p:sp>
      <p:sp>
        <p:nvSpPr>
          <p:cNvPr id="4" name="Ograda datuma 3"/>
          <p:cNvSpPr>
            <a:spLocks noGrp="1"/>
          </p:cNvSpPr>
          <p:nvPr>
            <p:ph type="dt" sz="half" idx="10"/>
          </p:nvPr>
        </p:nvSpPr>
        <p:spPr/>
        <p:txBody>
          <a:bodyPr/>
          <a:lstStyle/>
          <a:p>
            <a:pPr>
              <a:defRPr/>
            </a:pPr>
            <a:fld id="{6A1ACD8F-1AA7-4F6D-B0E8-CB41001B3E79}"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5</a:t>
            </a:fld>
            <a:endParaRPr lang="sl-SI"/>
          </a:p>
        </p:txBody>
      </p:sp>
    </p:spTree>
    <p:extLst>
      <p:ext uri="{BB962C8B-B14F-4D97-AF65-F5344CB8AC3E}">
        <p14:creationId xmlns:p14="http://schemas.microsoft.com/office/powerpoint/2010/main" val="25748757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Kako daleč je knjižnica?</a:t>
            </a:r>
            <a:endParaRPr lang="sl-SI" dirty="0"/>
          </a:p>
        </p:txBody>
      </p:sp>
      <p:sp>
        <p:nvSpPr>
          <p:cNvPr id="3" name="Ograda vsebine 2"/>
          <p:cNvSpPr>
            <a:spLocks noGrp="1"/>
          </p:cNvSpPr>
          <p:nvPr>
            <p:ph idx="1"/>
          </p:nvPr>
        </p:nvSpPr>
        <p:spPr/>
        <p:txBody>
          <a:bodyPr/>
          <a:lstStyle/>
          <a:p>
            <a:pPr marL="0" indent="0">
              <a:buNone/>
            </a:pPr>
            <a:r>
              <a:rPr lang="sl-SI" dirty="0" err="1"/>
              <a:t>Geoinformacijski</a:t>
            </a:r>
            <a:r>
              <a:rPr lang="sl-SI" dirty="0"/>
              <a:t> sistem (GIS) bo omogočal:</a:t>
            </a:r>
          </a:p>
          <a:p>
            <a:pPr lvl="0"/>
            <a:r>
              <a:rPr lang="sl-SI" dirty="0"/>
              <a:t>pregled nad stanjem mreže splošnih knjižnic v </a:t>
            </a:r>
            <a:r>
              <a:rPr lang="sl-SI" dirty="0" smtClean="0"/>
              <a:t>Sloveniji,</a:t>
            </a:r>
            <a:endParaRPr lang="sl-SI" dirty="0"/>
          </a:p>
          <a:p>
            <a:pPr lvl="0"/>
            <a:r>
              <a:rPr lang="sl-SI" dirty="0"/>
              <a:t>analizo dostopnosti lokacij izvajanja dejavnosti splošnih knjižnic za prebivalce,</a:t>
            </a:r>
          </a:p>
          <a:p>
            <a:pPr lvl="0"/>
            <a:r>
              <a:rPr lang="sl-SI" dirty="0"/>
              <a:t>analizo </a:t>
            </a:r>
            <a:r>
              <a:rPr lang="sl-SI" dirty="0" err="1"/>
              <a:t>sociodemografskih</a:t>
            </a:r>
            <a:r>
              <a:rPr lang="sl-SI" dirty="0"/>
              <a:t> značilnosti potencialnih uporabnikov (starostna, spolna, izobrazbena struktura, aktivnost itn</a:t>
            </a:r>
            <a:r>
              <a:rPr lang="sl-SI" dirty="0" smtClean="0"/>
              <a:t>.),</a:t>
            </a:r>
            <a:endParaRPr lang="sl-SI" dirty="0"/>
          </a:p>
        </p:txBody>
      </p:sp>
      <p:sp>
        <p:nvSpPr>
          <p:cNvPr id="4" name="Ograda datuma 3"/>
          <p:cNvSpPr>
            <a:spLocks noGrp="1"/>
          </p:cNvSpPr>
          <p:nvPr>
            <p:ph type="dt" sz="half" idx="10"/>
          </p:nvPr>
        </p:nvSpPr>
        <p:spPr/>
        <p:txBody>
          <a:bodyPr/>
          <a:lstStyle/>
          <a:p>
            <a:pPr>
              <a:defRPr/>
            </a:pPr>
            <a:fld id="{026B99C9-C702-48AD-AC38-EE50C1756612}"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50</a:t>
            </a:fld>
            <a:endParaRPr lang="sl-SI"/>
          </a:p>
        </p:txBody>
      </p:sp>
    </p:spTree>
    <p:extLst>
      <p:ext uri="{BB962C8B-B14F-4D97-AF65-F5344CB8AC3E}">
        <p14:creationId xmlns:p14="http://schemas.microsoft.com/office/powerpoint/2010/main" val="7620696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Kako daleč je knjižnica?</a:t>
            </a:r>
            <a:endParaRPr lang="sl-SI" dirty="0"/>
          </a:p>
        </p:txBody>
      </p:sp>
      <p:sp>
        <p:nvSpPr>
          <p:cNvPr id="3" name="Ograda vsebine 2"/>
          <p:cNvSpPr>
            <a:spLocks noGrp="1"/>
          </p:cNvSpPr>
          <p:nvPr>
            <p:ph idx="1"/>
          </p:nvPr>
        </p:nvSpPr>
        <p:spPr/>
        <p:txBody>
          <a:bodyPr/>
          <a:lstStyle/>
          <a:p>
            <a:pPr lvl="0"/>
            <a:r>
              <a:rPr lang="sl-SI" dirty="0"/>
              <a:t>analizo uporabnikov in uporabe splošnih knjižnic v povezavi z lokacijo bivanja.</a:t>
            </a:r>
          </a:p>
          <a:p>
            <a:r>
              <a:rPr lang="sl-SI" dirty="0"/>
              <a:t> </a:t>
            </a:r>
            <a:r>
              <a:rPr lang="sl-SI" dirty="0" smtClean="0"/>
              <a:t>Sistem </a:t>
            </a:r>
            <a:r>
              <a:rPr lang="sl-SI" dirty="0"/>
              <a:t>bo povezal podatke o lokaciji in delovanju splošnih knjižnic, </a:t>
            </a:r>
            <a:r>
              <a:rPr lang="sl-SI" dirty="0" err="1"/>
              <a:t>sociodemografske</a:t>
            </a:r>
            <a:r>
              <a:rPr lang="sl-SI" dirty="0"/>
              <a:t> podatke Statističnega urada RS ter prostorske podatke Geodetske uprave RS. </a:t>
            </a:r>
          </a:p>
        </p:txBody>
      </p:sp>
      <p:sp>
        <p:nvSpPr>
          <p:cNvPr id="4" name="Ograda datuma 3"/>
          <p:cNvSpPr>
            <a:spLocks noGrp="1"/>
          </p:cNvSpPr>
          <p:nvPr>
            <p:ph type="dt" sz="half" idx="10"/>
          </p:nvPr>
        </p:nvSpPr>
        <p:spPr/>
        <p:txBody>
          <a:bodyPr/>
          <a:lstStyle/>
          <a:p>
            <a:pPr>
              <a:defRPr/>
            </a:pPr>
            <a:fld id="{F2A75F4A-0648-4CD6-9325-A87CE5F9BC9F}"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51</a:t>
            </a:fld>
            <a:endParaRPr lang="sl-SI"/>
          </a:p>
        </p:txBody>
      </p:sp>
    </p:spTree>
    <p:extLst>
      <p:ext uri="{BB962C8B-B14F-4D97-AF65-F5344CB8AC3E}">
        <p14:creationId xmlns:p14="http://schemas.microsoft.com/office/powerpoint/2010/main" val="26708490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Kako daleč je knjižnica?</a:t>
            </a:r>
            <a:endParaRPr lang="sl-SI" dirty="0"/>
          </a:p>
        </p:txBody>
      </p:sp>
      <p:sp>
        <p:nvSpPr>
          <p:cNvPr id="3" name="Ograda vsebine 2"/>
          <p:cNvSpPr>
            <a:spLocks noGrp="1"/>
          </p:cNvSpPr>
          <p:nvPr>
            <p:ph idx="1"/>
          </p:nvPr>
        </p:nvSpPr>
        <p:spPr/>
        <p:txBody>
          <a:bodyPr/>
          <a:lstStyle/>
          <a:p>
            <a:pPr marL="0" indent="0">
              <a:buNone/>
            </a:pPr>
            <a:r>
              <a:rPr lang="sl-SI" dirty="0"/>
              <a:t>Uporabljeni bodo naslednji sklopi podatkov: </a:t>
            </a:r>
          </a:p>
          <a:p>
            <a:pPr lvl="0"/>
            <a:r>
              <a:rPr lang="sl-SI" dirty="0"/>
              <a:t>podatki o knjižnični dejavnosti, kakor jo kažejo statistični podatki iz meritev razvitosti ter letnih poročil o delu za leto 2011, ki jih je zbral NUK, Center za razvoj knjižnic</a:t>
            </a:r>
            <a:r>
              <a:rPr lang="sl-SI" dirty="0" smtClean="0"/>
              <a:t>,</a:t>
            </a:r>
            <a:endParaRPr lang="sl-SI" dirty="0"/>
          </a:p>
        </p:txBody>
      </p:sp>
      <p:sp>
        <p:nvSpPr>
          <p:cNvPr id="4" name="Ograda datuma 3"/>
          <p:cNvSpPr>
            <a:spLocks noGrp="1"/>
          </p:cNvSpPr>
          <p:nvPr>
            <p:ph type="dt" sz="half" idx="10"/>
          </p:nvPr>
        </p:nvSpPr>
        <p:spPr/>
        <p:txBody>
          <a:bodyPr/>
          <a:lstStyle/>
          <a:p>
            <a:pPr>
              <a:defRPr/>
            </a:pPr>
            <a:fld id="{ABE2A981-FDDD-4086-B6E5-06096DFDF2D3}"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52</a:t>
            </a:fld>
            <a:endParaRPr lang="sl-SI"/>
          </a:p>
        </p:txBody>
      </p:sp>
    </p:spTree>
    <p:extLst>
      <p:ext uri="{BB962C8B-B14F-4D97-AF65-F5344CB8AC3E}">
        <p14:creationId xmlns:p14="http://schemas.microsoft.com/office/powerpoint/2010/main" val="33497938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Kako daleč je knjižnica?</a:t>
            </a:r>
            <a:endParaRPr lang="sl-SI" dirty="0"/>
          </a:p>
        </p:txBody>
      </p:sp>
      <p:sp>
        <p:nvSpPr>
          <p:cNvPr id="3" name="Ograda vsebine 2"/>
          <p:cNvSpPr>
            <a:spLocks noGrp="1"/>
          </p:cNvSpPr>
          <p:nvPr>
            <p:ph idx="1"/>
          </p:nvPr>
        </p:nvSpPr>
        <p:spPr/>
        <p:txBody>
          <a:bodyPr/>
          <a:lstStyle/>
          <a:p>
            <a:pPr lvl="0"/>
            <a:r>
              <a:rPr lang="sl-SI" dirty="0" err="1"/>
              <a:t>sociodemografski</a:t>
            </a:r>
            <a:r>
              <a:rPr lang="sl-SI" dirty="0"/>
              <a:t> podatki SURS na ravni mreže 100 x 100 m, 1 x 1 km, naselij in občin, ki zajemajo starostno, spolno in izobrazbeno sestavo prebivalstva, aktivnost, migracije, stanovanjske pogoje, gospodinjstva, prirast prebivalstva itn.,</a:t>
            </a:r>
          </a:p>
          <a:p>
            <a:pPr lvl="0"/>
            <a:r>
              <a:rPr lang="sl-SI" dirty="0"/>
              <a:t>podatki GURS in UIRS pa zajemajo različne podloge, Register prostorskih enot itn.  </a:t>
            </a:r>
          </a:p>
          <a:p>
            <a:pPr marL="0" indent="0">
              <a:buNone/>
            </a:pPr>
            <a:endParaRPr lang="sl-SI" dirty="0"/>
          </a:p>
        </p:txBody>
      </p:sp>
      <p:sp>
        <p:nvSpPr>
          <p:cNvPr id="4" name="Ograda datuma 3"/>
          <p:cNvSpPr>
            <a:spLocks noGrp="1"/>
          </p:cNvSpPr>
          <p:nvPr>
            <p:ph type="dt" sz="half" idx="10"/>
          </p:nvPr>
        </p:nvSpPr>
        <p:spPr/>
        <p:txBody>
          <a:bodyPr/>
          <a:lstStyle/>
          <a:p>
            <a:pPr>
              <a:defRPr/>
            </a:pPr>
            <a:fld id="{8B9892BE-D1F6-4DC3-834B-87BAEDA805F6}"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53</a:t>
            </a:fld>
            <a:endParaRPr lang="sl-SI"/>
          </a:p>
        </p:txBody>
      </p:sp>
    </p:spTree>
    <p:extLst>
      <p:ext uri="{BB962C8B-B14F-4D97-AF65-F5344CB8AC3E}">
        <p14:creationId xmlns:p14="http://schemas.microsoft.com/office/powerpoint/2010/main" val="40776349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2400" b="1" dirty="0"/>
              <a:t>Slovenske splošne knjižnice kot tretji prostor za vse generacije</a:t>
            </a:r>
            <a:endParaRPr lang="sl-SI" sz="2400" dirty="0"/>
          </a:p>
        </p:txBody>
      </p:sp>
      <p:sp>
        <p:nvSpPr>
          <p:cNvPr id="3" name="Ograda vsebine 2"/>
          <p:cNvSpPr>
            <a:spLocks noGrp="1"/>
          </p:cNvSpPr>
          <p:nvPr>
            <p:ph idx="1"/>
          </p:nvPr>
        </p:nvSpPr>
        <p:spPr/>
        <p:txBody>
          <a:bodyPr/>
          <a:lstStyle/>
          <a:p>
            <a:r>
              <a:rPr lang="sl-SI" dirty="0" smtClean="0"/>
              <a:t>Knjižnice dajejo </a:t>
            </a:r>
            <a:r>
              <a:rPr lang="sl-SI" dirty="0"/>
              <a:t>na razpolago prostor, tehnične in tehnološke ter komunikacijske možnosti, kompetentne zaposlene, nevsiljivost, zagotavljanje zasebnosti in družabnosti ter dovolj udobja, ki omogoča vse to. </a:t>
            </a:r>
          </a:p>
        </p:txBody>
      </p:sp>
      <p:sp>
        <p:nvSpPr>
          <p:cNvPr id="4" name="Ograda datuma 3"/>
          <p:cNvSpPr>
            <a:spLocks noGrp="1"/>
          </p:cNvSpPr>
          <p:nvPr>
            <p:ph type="dt" sz="half" idx="10"/>
          </p:nvPr>
        </p:nvSpPr>
        <p:spPr/>
        <p:txBody>
          <a:bodyPr/>
          <a:lstStyle/>
          <a:p>
            <a:pPr>
              <a:defRPr/>
            </a:pPr>
            <a:fld id="{9F0A44E3-DF9B-45AB-BCCA-DC635331418B}"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54</a:t>
            </a:fld>
            <a:endParaRPr lang="sl-SI"/>
          </a:p>
        </p:txBody>
      </p:sp>
    </p:spTree>
    <p:extLst>
      <p:ext uri="{BB962C8B-B14F-4D97-AF65-F5344CB8AC3E}">
        <p14:creationId xmlns:p14="http://schemas.microsoft.com/office/powerpoint/2010/main" val="13003705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2400" b="1" dirty="0"/>
              <a:t>Slovenske splošne knjižnice kot tretji prostor za vse generacije</a:t>
            </a:r>
            <a:endParaRPr lang="sl-SI" sz="2400" dirty="0"/>
          </a:p>
        </p:txBody>
      </p:sp>
      <p:sp>
        <p:nvSpPr>
          <p:cNvPr id="3" name="Ograda vsebine 2"/>
          <p:cNvSpPr>
            <a:spLocks noGrp="1"/>
          </p:cNvSpPr>
          <p:nvPr>
            <p:ph idx="1"/>
          </p:nvPr>
        </p:nvSpPr>
        <p:spPr/>
        <p:txBody>
          <a:bodyPr/>
          <a:lstStyle/>
          <a:p>
            <a:r>
              <a:rPr lang="sl-SI" dirty="0" smtClean="0"/>
              <a:t>Dobro se zavedajo </a:t>
            </a:r>
            <a:r>
              <a:rPr lang="sl-SI" dirty="0"/>
              <a:t>pomembnosti svoje osrednje vloge v ožji in širši </a:t>
            </a:r>
            <a:r>
              <a:rPr lang="sl-SI" dirty="0" smtClean="0"/>
              <a:t>skupnosti, </a:t>
            </a:r>
          </a:p>
          <a:p>
            <a:r>
              <a:rPr lang="sl-SI" dirty="0" smtClean="0"/>
              <a:t>so središča pomembnih </a:t>
            </a:r>
            <a:r>
              <a:rPr lang="sl-SI" dirty="0"/>
              <a:t>družbenih, družabnih, kulturnih in izobraževalnih dogodkov, </a:t>
            </a:r>
            <a:endParaRPr lang="sl-SI" dirty="0" smtClean="0"/>
          </a:p>
          <a:p>
            <a:r>
              <a:rPr lang="sl-SI" dirty="0" smtClean="0"/>
              <a:t>predstavljajo </a:t>
            </a:r>
            <a:r>
              <a:rPr lang="sl-SI" dirty="0"/>
              <a:t>splošno kulturno središče in »tretji prostor« - prostor socialnega mreženja in neformalnega povezovanja različnih družbenih </a:t>
            </a:r>
            <a:r>
              <a:rPr lang="sl-SI" dirty="0" smtClean="0"/>
              <a:t>skupin.</a:t>
            </a:r>
            <a:endParaRPr lang="sl-SI" dirty="0"/>
          </a:p>
          <a:p>
            <a:endParaRPr lang="sl-SI" dirty="0" smtClean="0"/>
          </a:p>
        </p:txBody>
      </p:sp>
      <p:sp>
        <p:nvSpPr>
          <p:cNvPr id="4" name="Ograda datuma 3"/>
          <p:cNvSpPr>
            <a:spLocks noGrp="1"/>
          </p:cNvSpPr>
          <p:nvPr>
            <p:ph type="dt" sz="half" idx="10"/>
          </p:nvPr>
        </p:nvSpPr>
        <p:spPr/>
        <p:txBody>
          <a:bodyPr/>
          <a:lstStyle/>
          <a:p>
            <a:pPr>
              <a:defRPr/>
            </a:pPr>
            <a:fld id="{7FF6B74C-7DE1-481A-8402-67D80FF9093E}"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55</a:t>
            </a:fld>
            <a:endParaRPr lang="sl-SI"/>
          </a:p>
        </p:txBody>
      </p:sp>
    </p:spTree>
    <p:extLst>
      <p:ext uri="{BB962C8B-B14F-4D97-AF65-F5344CB8AC3E}">
        <p14:creationId xmlns:p14="http://schemas.microsoft.com/office/powerpoint/2010/main" val="19801017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2400" b="1" dirty="0"/>
              <a:t>Slovenske splošne knjižnice kot tretji prostor za vse generacije</a:t>
            </a:r>
            <a:endParaRPr lang="sl-SI" sz="2400" dirty="0"/>
          </a:p>
        </p:txBody>
      </p:sp>
      <p:sp>
        <p:nvSpPr>
          <p:cNvPr id="3" name="Ograda vsebine 2"/>
          <p:cNvSpPr>
            <a:spLocks noGrp="1"/>
          </p:cNvSpPr>
          <p:nvPr>
            <p:ph idx="1"/>
          </p:nvPr>
        </p:nvSpPr>
        <p:spPr/>
        <p:txBody>
          <a:bodyPr/>
          <a:lstStyle/>
          <a:p>
            <a:r>
              <a:rPr lang="sl-SI" dirty="0"/>
              <a:t>V</a:t>
            </a:r>
            <a:r>
              <a:rPr lang="sl-SI" dirty="0" smtClean="0"/>
              <a:t>zgajajo </a:t>
            </a:r>
            <a:r>
              <a:rPr lang="sl-SI" dirty="0"/>
              <a:t>bralce in kulturno ozaveščajo preko prireditev, predstavljajo okolje, v katerem se uporabniki in širša javnost seznanja z novimi dejavnostmi, znanji in </a:t>
            </a:r>
            <a:r>
              <a:rPr lang="sl-SI" dirty="0" smtClean="0"/>
              <a:t>storitvami</a:t>
            </a:r>
            <a:r>
              <a:rPr lang="sl-SI" dirty="0"/>
              <a:t>.</a:t>
            </a:r>
            <a:endParaRPr lang="sl-SI" dirty="0" smtClean="0"/>
          </a:p>
        </p:txBody>
      </p:sp>
      <p:sp>
        <p:nvSpPr>
          <p:cNvPr id="4" name="Ograda datuma 3"/>
          <p:cNvSpPr>
            <a:spLocks noGrp="1"/>
          </p:cNvSpPr>
          <p:nvPr>
            <p:ph type="dt" sz="half" idx="10"/>
          </p:nvPr>
        </p:nvSpPr>
        <p:spPr/>
        <p:txBody>
          <a:bodyPr/>
          <a:lstStyle/>
          <a:p>
            <a:pPr>
              <a:defRPr/>
            </a:pPr>
            <a:fld id="{55C65DE8-4C33-499F-8AC5-7A3C6C860EBC}"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56</a:t>
            </a:fld>
            <a:endParaRPr lang="sl-SI"/>
          </a:p>
        </p:txBody>
      </p:sp>
    </p:spTree>
    <p:extLst>
      <p:ext uri="{BB962C8B-B14F-4D97-AF65-F5344CB8AC3E}">
        <p14:creationId xmlns:p14="http://schemas.microsoft.com/office/powerpoint/2010/main" val="90694161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39552" y="548680"/>
            <a:ext cx="8229600" cy="846158"/>
          </a:xfrm>
        </p:spPr>
        <p:txBody>
          <a:bodyPr/>
          <a:lstStyle/>
          <a:p>
            <a:r>
              <a:rPr lang="sl-SI" sz="2400" b="1" dirty="0"/>
              <a:t>Slovenske splošne knjižnice kot tretji prostor za vse generacije</a:t>
            </a:r>
            <a:endParaRPr lang="sl-SI" sz="2400" dirty="0"/>
          </a:p>
        </p:txBody>
      </p:sp>
      <p:sp>
        <p:nvSpPr>
          <p:cNvPr id="3" name="Ograda vsebine 2"/>
          <p:cNvSpPr>
            <a:spLocks noGrp="1"/>
          </p:cNvSpPr>
          <p:nvPr>
            <p:ph idx="1"/>
          </p:nvPr>
        </p:nvSpPr>
        <p:spPr>
          <a:xfrm>
            <a:off x="467544" y="1844824"/>
            <a:ext cx="8229600" cy="4525963"/>
          </a:xfrm>
        </p:spPr>
        <p:txBody>
          <a:bodyPr/>
          <a:lstStyle/>
          <a:p>
            <a:pPr marL="0" indent="0">
              <a:buNone/>
            </a:pPr>
            <a:r>
              <a:rPr lang="sl-SI" dirty="0" smtClean="0"/>
              <a:t>Združujejo:</a:t>
            </a:r>
          </a:p>
          <a:p>
            <a:r>
              <a:rPr lang="sl-SI" dirty="0" smtClean="0"/>
              <a:t>pomen branja in pridobivanja ter </a:t>
            </a:r>
            <a:r>
              <a:rPr lang="sl-SI" dirty="0"/>
              <a:t>posredovanja informacij s ponudbo vseh vrst knjižničnega </a:t>
            </a:r>
            <a:r>
              <a:rPr lang="sl-SI" dirty="0" smtClean="0"/>
              <a:t>gradiva </a:t>
            </a:r>
            <a:r>
              <a:rPr lang="sl-SI" sz="2800" dirty="0" smtClean="0"/>
              <a:t>(nacionalnega bogastva), </a:t>
            </a:r>
          </a:p>
          <a:p>
            <a:r>
              <a:rPr lang="sl-SI" dirty="0" smtClean="0"/>
              <a:t>pomen izobraževanja </a:t>
            </a:r>
            <a:r>
              <a:rPr lang="sl-SI" sz="2800" dirty="0" smtClean="0"/>
              <a:t>(neformalnega in vseživljenjskega, samostojno, z drugimi institucijami).</a:t>
            </a:r>
          </a:p>
          <a:p>
            <a:endParaRPr lang="sl-SI" dirty="0" smtClean="0"/>
          </a:p>
        </p:txBody>
      </p:sp>
      <p:sp>
        <p:nvSpPr>
          <p:cNvPr id="4" name="Ograda datuma 3"/>
          <p:cNvSpPr>
            <a:spLocks noGrp="1"/>
          </p:cNvSpPr>
          <p:nvPr>
            <p:ph type="dt" sz="half" idx="10"/>
          </p:nvPr>
        </p:nvSpPr>
        <p:spPr/>
        <p:txBody>
          <a:bodyPr/>
          <a:lstStyle/>
          <a:p>
            <a:pPr>
              <a:defRPr/>
            </a:pPr>
            <a:fld id="{AFFE79EB-5E72-4699-AB44-8809BF36C0C6}"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57</a:t>
            </a:fld>
            <a:endParaRPr lang="sl-SI"/>
          </a:p>
        </p:txBody>
      </p:sp>
    </p:spTree>
    <p:extLst>
      <p:ext uri="{BB962C8B-B14F-4D97-AF65-F5344CB8AC3E}">
        <p14:creationId xmlns:p14="http://schemas.microsoft.com/office/powerpoint/2010/main" val="25101981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2400" b="1" dirty="0"/>
              <a:t>Slovenske splošne knjižnice kot tretji prostor za vse generacije</a:t>
            </a:r>
            <a:endParaRPr lang="sl-SI" sz="2400" dirty="0"/>
          </a:p>
        </p:txBody>
      </p:sp>
      <p:sp>
        <p:nvSpPr>
          <p:cNvPr id="3" name="Ograda vsebine 2"/>
          <p:cNvSpPr>
            <a:spLocks noGrp="1"/>
          </p:cNvSpPr>
          <p:nvPr>
            <p:ph idx="1"/>
          </p:nvPr>
        </p:nvSpPr>
        <p:spPr/>
        <p:txBody>
          <a:bodyPr/>
          <a:lstStyle/>
          <a:p>
            <a:r>
              <a:rPr lang="sl-SI" dirty="0" smtClean="0"/>
              <a:t>So centri </a:t>
            </a:r>
            <a:r>
              <a:rPr lang="sl-SI" dirty="0"/>
              <a:t>za vseživljenjsko </a:t>
            </a:r>
            <a:r>
              <a:rPr lang="sl-SI" dirty="0" smtClean="0"/>
              <a:t>učenje, v </a:t>
            </a:r>
            <a:r>
              <a:rPr lang="sl-SI" dirty="0"/>
              <a:t>sklopu </a:t>
            </a:r>
            <a:r>
              <a:rPr lang="sl-SI" dirty="0" smtClean="0"/>
              <a:t>katerih </a:t>
            </a:r>
            <a:r>
              <a:rPr lang="sl-SI" dirty="0"/>
              <a:t>organizirajo </a:t>
            </a:r>
            <a:r>
              <a:rPr lang="sl-SI" dirty="0" smtClean="0"/>
              <a:t>delavnice, </a:t>
            </a:r>
            <a:r>
              <a:rPr lang="sl-SI" dirty="0"/>
              <a:t>izobraževanja, </a:t>
            </a:r>
            <a:r>
              <a:rPr lang="sl-SI" dirty="0" smtClean="0"/>
              <a:t>razstave, seminarje </a:t>
            </a:r>
            <a:r>
              <a:rPr lang="sl-SI" dirty="0"/>
              <a:t>in redna srečanja raznih skupin, </a:t>
            </a:r>
          </a:p>
          <a:p>
            <a:r>
              <a:rPr lang="sl-SI" dirty="0" smtClean="0"/>
              <a:t>Izvajajo informacijsko opismenjevanje: brezplačni računalniški tečaji </a:t>
            </a:r>
            <a:r>
              <a:rPr lang="sl-SI" sz="2800" dirty="0" smtClean="0"/>
              <a:t>(Računalnik </a:t>
            </a:r>
            <a:r>
              <a:rPr lang="sl-SI" sz="2800" dirty="0"/>
              <a:t>ne </a:t>
            </a:r>
            <a:r>
              <a:rPr lang="sl-SI" sz="2800" dirty="0" smtClean="0"/>
              <a:t>grize – za začetnike, urejanje </a:t>
            </a:r>
            <a:r>
              <a:rPr lang="sl-SI" sz="2800" dirty="0"/>
              <a:t>digitalnih </a:t>
            </a:r>
            <a:r>
              <a:rPr lang="sl-SI" sz="2800" dirty="0" smtClean="0"/>
              <a:t>fotografij, OPAC…)</a:t>
            </a:r>
            <a:endParaRPr lang="sl-SI" dirty="0"/>
          </a:p>
          <a:p>
            <a:endParaRPr lang="sl-SI" sz="2800" dirty="0"/>
          </a:p>
          <a:p>
            <a:endParaRPr lang="sl-SI" dirty="0"/>
          </a:p>
        </p:txBody>
      </p:sp>
      <p:sp>
        <p:nvSpPr>
          <p:cNvPr id="4" name="Ograda datuma 3"/>
          <p:cNvSpPr>
            <a:spLocks noGrp="1"/>
          </p:cNvSpPr>
          <p:nvPr>
            <p:ph type="dt" sz="half" idx="10"/>
          </p:nvPr>
        </p:nvSpPr>
        <p:spPr/>
        <p:txBody>
          <a:bodyPr/>
          <a:lstStyle/>
          <a:p>
            <a:pPr>
              <a:defRPr/>
            </a:pPr>
            <a:fld id="{BB0844E7-08BB-4510-846F-B5555D92C798}"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58</a:t>
            </a:fld>
            <a:endParaRPr lang="sl-SI"/>
          </a:p>
        </p:txBody>
      </p:sp>
    </p:spTree>
    <p:extLst>
      <p:ext uri="{BB962C8B-B14F-4D97-AF65-F5344CB8AC3E}">
        <p14:creationId xmlns:p14="http://schemas.microsoft.com/office/powerpoint/2010/main" val="16320606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2400" b="1" dirty="0"/>
              <a:t>Slovenske splošne knjižnice kot tretji prostor za vse generacije</a:t>
            </a:r>
            <a:endParaRPr lang="sl-SI" sz="2400" dirty="0"/>
          </a:p>
        </p:txBody>
      </p:sp>
      <p:sp>
        <p:nvSpPr>
          <p:cNvPr id="3" name="Ograda vsebine 2"/>
          <p:cNvSpPr>
            <a:spLocks noGrp="1"/>
          </p:cNvSpPr>
          <p:nvPr>
            <p:ph idx="1"/>
          </p:nvPr>
        </p:nvSpPr>
        <p:spPr/>
        <p:txBody>
          <a:bodyPr/>
          <a:lstStyle/>
          <a:p>
            <a:endParaRPr lang="sl-SI" b="1" dirty="0" smtClean="0"/>
          </a:p>
          <a:p>
            <a:endParaRPr lang="sl-SI" b="1" dirty="0"/>
          </a:p>
          <a:p>
            <a:endParaRPr lang="sl-SI" b="1" dirty="0" smtClean="0"/>
          </a:p>
          <a:p>
            <a:endParaRPr lang="sl-SI" b="1" dirty="0"/>
          </a:p>
          <a:p>
            <a:pPr marL="0" indent="0">
              <a:buNone/>
            </a:pPr>
            <a:endParaRPr lang="sl-SI" sz="1200" dirty="0" smtClean="0"/>
          </a:p>
          <a:p>
            <a:pPr marL="0" indent="0">
              <a:buNone/>
            </a:pPr>
            <a:endParaRPr lang="sl-SI" sz="1200" dirty="0"/>
          </a:p>
          <a:p>
            <a:pPr marL="0" indent="0">
              <a:buNone/>
            </a:pPr>
            <a:endParaRPr lang="sl-SI" sz="1200" dirty="0" smtClean="0"/>
          </a:p>
          <a:p>
            <a:pPr marL="0" indent="0">
              <a:buNone/>
            </a:pPr>
            <a:endParaRPr lang="sl-SI" sz="1200" dirty="0"/>
          </a:p>
          <a:p>
            <a:pPr marL="0" indent="0">
              <a:buNone/>
            </a:pPr>
            <a:endParaRPr lang="sl-SI" sz="1200" dirty="0" smtClean="0"/>
          </a:p>
          <a:p>
            <a:pPr marL="0" indent="0">
              <a:buNone/>
            </a:pPr>
            <a:endParaRPr lang="sl-SI" sz="1200" dirty="0"/>
          </a:p>
          <a:p>
            <a:pPr marL="0" indent="0">
              <a:buNone/>
            </a:pPr>
            <a:r>
              <a:rPr lang="sl-SI" sz="1200" dirty="0" smtClean="0"/>
              <a:t>                            </a:t>
            </a:r>
          </a:p>
          <a:p>
            <a:pPr marL="0" indent="0">
              <a:buNone/>
            </a:pPr>
            <a:r>
              <a:rPr lang="sl-SI" sz="1200" dirty="0"/>
              <a:t> </a:t>
            </a:r>
            <a:r>
              <a:rPr lang="sl-SI" sz="1200" dirty="0" smtClean="0"/>
              <a:t>                               Igrajmo </a:t>
            </a:r>
            <a:r>
              <a:rPr lang="sl-SI" sz="1200" dirty="0"/>
              <a:t>se knjižnico (vir slike KOK Ravne)</a:t>
            </a:r>
          </a:p>
          <a:p>
            <a:endParaRPr lang="sl-SI"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72816"/>
            <a:ext cx="3535363" cy="235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7581" y="3068960"/>
            <a:ext cx="4040855" cy="2693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oljeZBesedilom 3"/>
          <p:cNvSpPr txBox="1"/>
          <p:nvPr/>
        </p:nvSpPr>
        <p:spPr>
          <a:xfrm>
            <a:off x="4211960" y="2276872"/>
            <a:ext cx="3866251" cy="553998"/>
          </a:xfrm>
          <a:prstGeom prst="rect">
            <a:avLst/>
          </a:prstGeom>
          <a:noFill/>
        </p:spPr>
        <p:txBody>
          <a:bodyPr wrap="none" rtlCol="0">
            <a:spAutoFit/>
          </a:bodyPr>
          <a:lstStyle/>
          <a:p>
            <a:r>
              <a:rPr lang="sl-SI" sz="1200" dirty="0">
                <a:solidFill>
                  <a:schemeClr val="bg1"/>
                </a:solidFill>
                <a:latin typeface="+mn-lt"/>
              </a:rPr>
              <a:t>Tečaj digitalne fotografije v KOK Ravne (vir slike KOK Ravne)</a:t>
            </a:r>
          </a:p>
          <a:p>
            <a:endParaRPr lang="sl-SI" dirty="0"/>
          </a:p>
        </p:txBody>
      </p:sp>
      <p:sp>
        <p:nvSpPr>
          <p:cNvPr id="5" name="Ograda datuma 4"/>
          <p:cNvSpPr>
            <a:spLocks noGrp="1"/>
          </p:cNvSpPr>
          <p:nvPr>
            <p:ph type="dt" sz="half" idx="10"/>
          </p:nvPr>
        </p:nvSpPr>
        <p:spPr/>
        <p:txBody>
          <a:bodyPr/>
          <a:lstStyle/>
          <a:p>
            <a:pPr>
              <a:defRPr/>
            </a:pPr>
            <a:fld id="{5A9FF2E5-8F73-4CBB-AA8E-1DC30B31240E}" type="datetime1">
              <a:rPr lang="sl-SI" smtClean="0"/>
              <a:t>8.10.2013</a:t>
            </a:fld>
            <a:endParaRPr lang="sl-SI"/>
          </a:p>
        </p:txBody>
      </p:sp>
      <p:sp>
        <p:nvSpPr>
          <p:cNvPr id="6" name="Ograda noge 5"/>
          <p:cNvSpPr>
            <a:spLocks noGrp="1"/>
          </p:cNvSpPr>
          <p:nvPr>
            <p:ph type="ftr" sz="quarter" idx="11"/>
          </p:nvPr>
        </p:nvSpPr>
        <p:spPr/>
        <p:txBody>
          <a:bodyPr/>
          <a:lstStyle/>
          <a:p>
            <a:pPr>
              <a:defRPr/>
            </a:pPr>
            <a:r>
              <a:rPr lang="sl-SI" smtClean="0"/>
              <a:t>Milena Bon: Oaze - dnevne sobe</a:t>
            </a:r>
            <a:endParaRPr lang="sl-SI"/>
          </a:p>
        </p:txBody>
      </p:sp>
      <p:sp>
        <p:nvSpPr>
          <p:cNvPr id="7" name="Ograda številke diapozitiva 6"/>
          <p:cNvSpPr>
            <a:spLocks noGrp="1"/>
          </p:cNvSpPr>
          <p:nvPr>
            <p:ph type="sldNum" sz="quarter" idx="12"/>
          </p:nvPr>
        </p:nvSpPr>
        <p:spPr/>
        <p:txBody>
          <a:bodyPr/>
          <a:lstStyle/>
          <a:p>
            <a:pPr>
              <a:defRPr/>
            </a:pPr>
            <a:fld id="{81BE239E-3183-4DEE-9D4D-AE7B05DE90B9}" type="slidenum">
              <a:rPr lang="sl-SI" smtClean="0"/>
              <a:pPr>
                <a:defRPr/>
              </a:pPr>
              <a:t>59</a:t>
            </a:fld>
            <a:endParaRPr lang="sl-SI"/>
          </a:p>
        </p:txBody>
      </p:sp>
    </p:spTree>
    <p:extLst>
      <p:ext uri="{BB962C8B-B14F-4D97-AF65-F5344CB8AC3E}">
        <p14:creationId xmlns:p14="http://schemas.microsoft.com/office/powerpoint/2010/main" val="22474647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Knjižnica - tretji življenjski prostor</a:t>
            </a:r>
          </a:p>
        </p:txBody>
      </p:sp>
      <p:sp>
        <p:nvSpPr>
          <p:cNvPr id="3" name="Ograda vsebine 2"/>
          <p:cNvSpPr>
            <a:spLocks noGrp="1"/>
          </p:cNvSpPr>
          <p:nvPr>
            <p:ph idx="1"/>
          </p:nvPr>
        </p:nvSpPr>
        <p:spPr/>
        <p:txBody>
          <a:bodyPr/>
          <a:lstStyle/>
          <a:p>
            <a:r>
              <a:rPr lang="sl-SI" dirty="0" smtClean="0"/>
              <a:t>neformalen</a:t>
            </a:r>
            <a:r>
              <a:rPr lang="sl-SI" dirty="0"/>
              <a:t>, nevtralen prostor, </a:t>
            </a:r>
            <a:endParaRPr lang="sl-SI" dirty="0" smtClean="0"/>
          </a:p>
          <a:p>
            <a:r>
              <a:rPr lang="sl-SI" dirty="0"/>
              <a:t>s</a:t>
            </a:r>
            <a:r>
              <a:rPr lang="sl-SI" dirty="0" smtClean="0"/>
              <a:t>rečevanje, razvijanje </a:t>
            </a:r>
            <a:r>
              <a:rPr lang="sl-SI" dirty="0"/>
              <a:t>socialne interakcije, </a:t>
            </a:r>
            <a:r>
              <a:rPr lang="sl-SI" dirty="0" smtClean="0"/>
              <a:t>prijateljskih </a:t>
            </a:r>
            <a:r>
              <a:rPr lang="sl-SI" dirty="0"/>
              <a:t>vezi, </a:t>
            </a:r>
            <a:endParaRPr lang="sl-SI" dirty="0" smtClean="0"/>
          </a:p>
          <a:p>
            <a:r>
              <a:rPr lang="sl-SI" dirty="0" smtClean="0"/>
              <a:t>prostor </a:t>
            </a:r>
            <a:r>
              <a:rPr lang="sl-SI" dirty="0"/>
              <a:t>za debate, </a:t>
            </a:r>
            <a:endParaRPr lang="sl-SI" dirty="0" smtClean="0"/>
          </a:p>
          <a:p>
            <a:r>
              <a:rPr lang="sl-SI" dirty="0" smtClean="0"/>
              <a:t>domačnost</a:t>
            </a:r>
            <a:r>
              <a:rPr lang="sl-SI" dirty="0"/>
              <a:t>, povezanost, </a:t>
            </a:r>
            <a:r>
              <a:rPr lang="sl-SI" dirty="0" smtClean="0"/>
              <a:t>spodbujanje, </a:t>
            </a:r>
          </a:p>
          <a:p>
            <a:r>
              <a:rPr lang="sl-SI" dirty="0"/>
              <a:t>d</a:t>
            </a:r>
            <a:r>
              <a:rPr lang="sl-SI" dirty="0" smtClean="0"/>
              <a:t>ruženje </a:t>
            </a:r>
            <a:r>
              <a:rPr lang="sl-SI" dirty="0"/>
              <a:t>namesto </a:t>
            </a:r>
            <a:r>
              <a:rPr lang="sl-SI" dirty="0" smtClean="0"/>
              <a:t>izoliranosti. </a:t>
            </a:r>
          </a:p>
          <a:p>
            <a:endParaRPr lang="sl-SI" dirty="0"/>
          </a:p>
        </p:txBody>
      </p:sp>
      <p:sp>
        <p:nvSpPr>
          <p:cNvPr id="4" name="Ograda datuma 3"/>
          <p:cNvSpPr>
            <a:spLocks noGrp="1"/>
          </p:cNvSpPr>
          <p:nvPr>
            <p:ph type="dt" sz="half" idx="10"/>
          </p:nvPr>
        </p:nvSpPr>
        <p:spPr/>
        <p:txBody>
          <a:bodyPr/>
          <a:lstStyle/>
          <a:p>
            <a:pPr>
              <a:defRPr/>
            </a:pPr>
            <a:fld id="{699609FB-BD6F-4CDA-9E3F-EB5296169F90}"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6</a:t>
            </a:fld>
            <a:endParaRPr lang="sl-SI"/>
          </a:p>
        </p:txBody>
      </p:sp>
    </p:spTree>
    <p:extLst>
      <p:ext uri="{BB962C8B-B14F-4D97-AF65-F5344CB8AC3E}">
        <p14:creationId xmlns:p14="http://schemas.microsoft.com/office/powerpoint/2010/main" val="7102751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548680"/>
            <a:ext cx="4529117" cy="3019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jeZBesedilom 3"/>
          <p:cNvSpPr txBox="1"/>
          <p:nvPr/>
        </p:nvSpPr>
        <p:spPr>
          <a:xfrm>
            <a:off x="5292080" y="1124744"/>
            <a:ext cx="2161617" cy="369332"/>
          </a:xfrm>
          <a:prstGeom prst="rect">
            <a:avLst/>
          </a:prstGeom>
          <a:noFill/>
        </p:spPr>
        <p:txBody>
          <a:bodyPr wrap="none" rtlCol="0">
            <a:spAutoFit/>
          </a:bodyPr>
          <a:lstStyle/>
          <a:p>
            <a:r>
              <a:rPr lang="sl-SI" dirty="0" smtClean="0">
                <a:solidFill>
                  <a:schemeClr val="bg1"/>
                </a:solidFill>
                <a:latin typeface="+mn-lt"/>
              </a:rPr>
              <a:t>Knjižnica v Ajdovščini</a:t>
            </a:r>
            <a:endParaRPr lang="sl-SI" dirty="0">
              <a:solidFill>
                <a:schemeClr val="bg1"/>
              </a:solidFill>
              <a:latin typeface="+mn-lt"/>
            </a:endParaRPr>
          </a:p>
        </p:txBody>
      </p:sp>
      <p:sp>
        <p:nvSpPr>
          <p:cNvPr id="5" name="PoljeZBesedilom 4"/>
          <p:cNvSpPr txBox="1"/>
          <p:nvPr/>
        </p:nvSpPr>
        <p:spPr>
          <a:xfrm>
            <a:off x="683569" y="4268280"/>
            <a:ext cx="3600399" cy="2308324"/>
          </a:xfrm>
          <a:prstGeom prst="rect">
            <a:avLst/>
          </a:prstGeom>
          <a:noFill/>
        </p:spPr>
        <p:txBody>
          <a:bodyPr wrap="square" rtlCol="0">
            <a:spAutoFit/>
          </a:bodyPr>
          <a:lstStyle/>
          <a:p>
            <a:r>
              <a:rPr lang="sl-SI" sz="1600" i="1" dirty="0">
                <a:solidFill>
                  <a:schemeClr val="bg1"/>
                </a:solidFill>
                <a:latin typeface="+mn-lt"/>
              </a:rPr>
              <a:t>S projektom želimo na zabaven, aktualen in kvaliteten način promovirati in širiti bralno kulturo, skozi knjigo širše kulturno povezovati in izobraževati, spodbujati in </a:t>
            </a:r>
            <a:r>
              <a:rPr lang="sl-SI" sz="1600" i="1">
                <a:solidFill>
                  <a:schemeClr val="bg1"/>
                </a:solidFill>
                <a:latin typeface="+mn-lt"/>
              </a:rPr>
              <a:t>oblikovati </a:t>
            </a:r>
            <a:r>
              <a:rPr lang="sl-SI" sz="1600" i="1" smtClean="0">
                <a:solidFill>
                  <a:schemeClr val="bg1"/>
                </a:solidFill>
                <a:latin typeface="+mn-lt"/>
              </a:rPr>
              <a:t>vseživljenjske </a:t>
            </a:r>
            <a:r>
              <a:rPr lang="sl-SI" sz="1600" i="1" dirty="0">
                <a:solidFill>
                  <a:schemeClr val="bg1"/>
                </a:solidFill>
                <a:latin typeface="+mn-lt"/>
              </a:rPr>
              <a:t>bralne navade, spodbujati kritično mišljenje ter zagotoviti višjo bralno sposobnost </a:t>
            </a:r>
            <a:r>
              <a:rPr lang="sl-SI" sz="1600" i="1" dirty="0" smtClean="0">
                <a:solidFill>
                  <a:schemeClr val="bg1"/>
                </a:solidFill>
                <a:latin typeface="+mn-lt"/>
              </a:rPr>
              <a:t>mladih.</a:t>
            </a:r>
          </a:p>
          <a:p>
            <a:pPr algn="r"/>
            <a:r>
              <a:rPr lang="sl-SI" sz="1600" dirty="0" smtClean="0">
                <a:solidFill>
                  <a:schemeClr val="bg1"/>
                </a:solidFill>
                <a:latin typeface="+mn-lt"/>
              </a:rPr>
              <a:t>Knjižnica v Novem mestu</a:t>
            </a:r>
            <a:endParaRPr lang="sl-SI" sz="1600" dirty="0">
              <a:solidFill>
                <a:schemeClr val="bg1"/>
              </a:solidFill>
              <a:latin typeface="+mn-lt"/>
            </a:endParaRPr>
          </a:p>
        </p:txBody>
      </p:sp>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3086326"/>
            <a:ext cx="4653704" cy="3490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5625691"/>
            <a:ext cx="2609850"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grada datuma 1"/>
          <p:cNvSpPr>
            <a:spLocks noGrp="1"/>
          </p:cNvSpPr>
          <p:nvPr>
            <p:ph type="dt" sz="half" idx="10"/>
          </p:nvPr>
        </p:nvSpPr>
        <p:spPr/>
        <p:txBody>
          <a:bodyPr/>
          <a:lstStyle/>
          <a:p>
            <a:pPr>
              <a:defRPr/>
            </a:pPr>
            <a:fld id="{95FC4080-FDF1-4C9D-818D-8721512004E2}" type="datetime1">
              <a:rPr lang="sl-SI" smtClean="0"/>
              <a:t>8.10.2013</a:t>
            </a:fld>
            <a:endParaRPr lang="sl-SI"/>
          </a:p>
        </p:txBody>
      </p:sp>
      <p:sp>
        <p:nvSpPr>
          <p:cNvPr id="3" name="Ograda noge 2"/>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60</a:t>
            </a:fld>
            <a:endParaRPr lang="sl-SI"/>
          </a:p>
        </p:txBody>
      </p:sp>
    </p:spTree>
    <p:extLst>
      <p:ext uri="{BB962C8B-B14F-4D97-AF65-F5344CB8AC3E}">
        <p14:creationId xmlns:p14="http://schemas.microsoft.com/office/powerpoint/2010/main" val="10256840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386662"/>
            <a:ext cx="4248472" cy="3186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4890" y="3573016"/>
            <a:ext cx="4510811" cy="3007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jeZBesedilom 3"/>
          <p:cNvSpPr txBox="1"/>
          <p:nvPr/>
        </p:nvSpPr>
        <p:spPr>
          <a:xfrm>
            <a:off x="590719" y="5706835"/>
            <a:ext cx="3653564" cy="369332"/>
          </a:xfrm>
          <a:prstGeom prst="rect">
            <a:avLst/>
          </a:prstGeom>
          <a:noFill/>
        </p:spPr>
        <p:txBody>
          <a:bodyPr wrap="none" rtlCol="0">
            <a:spAutoFit/>
          </a:bodyPr>
          <a:lstStyle/>
          <a:p>
            <a:r>
              <a:rPr lang="sl-SI" dirty="0" smtClean="0">
                <a:solidFill>
                  <a:schemeClr val="bg1"/>
                </a:solidFill>
                <a:latin typeface="+mn-lt"/>
              </a:rPr>
              <a:t>Z nami po znanje, knjižnica v Tolminu</a:t>
            </a:r>
            <a:endParaRPr lang="sl-SI" dirty="0">
              <a:solidFill>
                <a:schemeClr val="bg1"/>
              </a:solidFill>
              <a:latin typeface="+mn-lt"/>
            </a:endParaRPr>
          </a:p>
        </p:txBody>
      </p:sp>
      <p:sp>
        <p:nvSpPr>
          <p:cNvPr id="6" name="PoljeZBesedilom 5"/>
          <p:cNvSpPr txBox="1"/>
          <p:nvPr/>
        </p:nvSpPr>
        <p:spPr>
          <a:xfrm>
            <a:off x="4932040" y="2213865"/>
            <a:ext cx="2746714" cy="369332"/>
          </a:xfrm>
          <a:prstGeom prst="rect">
            <a:avLst/>
          </a:prstGeom>
          <a:noFill/>
        </p:spPr>
        <p:txBody>
          <a:bodyPr wrap="none" rtlCol="0">
            <a:spAutoFit/>
          </a:bodyPr>
          <a:lstStyle/>
          <a:p>
            <a:r>
              <a:rPr lang="sl-SI" dirty="0">
                <a:solidFill>
                  <a:schemeClr val="bg1"/>
                </a:solidFill>
                <a:latin typeface="+mn-lt"/>
              </a:rPr>
              <a:t>Atrij, Knjižnica v Novi Gorici</a:t>
            </a:r>
          </a:p>
        </p:txBody>
      </p:sp>
      <p:sp>
        <p:nvSpPr>
          <p:cNvPr id="2" name="Ograda datuma 1"/>
          <p:cNvSpPr>
            <a:spLocks noGrp="1"/>
          </p:cNvSpPr>
          <p:nvPr>
            <p:ph type="dt" sz="half" idx="10"/>
          </p:nvPr>
        </p:nvSpPr>
        <p:spPr/>
        <p:txBody>
          <a:bodyPr/>
          <a:lstStyle/>
          <a:p>
            <a:pPr>
              <a:defRPr/>
            </a:pPr>
            <a:fld id="{44024B33-49D5-4F08-92FD-FE799D165D18}" type="datetime1">
              <a:rPr lang="sl-SI" smtClean="0"/>
              <a:t>8.10.2013</a:t>
            </a:fld>
            <a:endParaRPr lang="sl-SI"/>
          </a:p>
        </p:txBody>
      </p:sp>
      <p:sp>
        <p:nvSpPr>
          <p:cNvPr id="3" name="Ograda noge 2"/>
          <p:cNvSpPr>
            <a:spLocks noGrp="1"/>
          </p:cNvSpPr>
          <p:nvPr>
            <p:ph type="ftr" sz="quarter" idx="11"/>
          </p:nvPr>
        </p:nvSpPr>
        <p:spPr/>
        <p:txBody>
          <a:bodyPr/>
          <a:lstStyle/>
          <a:p>
            <a:pPr>
              <a:defRPr/>
            </a:pPr>
            <a:r>
              <a:rPr lang="sl-SI" smtClean="0"/>
              <a:t>Milena Bon: Oaze - dnevne sobe</a:t>
            </a:r>
            <a:endParaRPr lang="sl-SI"/>
          </a:p>
        </p:txBody>
      </p:sp>
      <p:sp>
        <p:nvSpPr>
          <p:cNvPr id="5" name="Ograda številke diapozitiva 4"/>
          <p:cNvSpPr>
            <a:spLocks noGrp="1"/>
          </p:cNvSpPr>
          <p:nvPr>
            <p:ph type="sldNum" sz="quarter" idx="12"/>
          </p:nvPr>
        </p:nvSpPr>
        <p:spPr/>
        <p:txBody>
          <a:bodyPr/>
          <a:lstStyle/>
          <a:p>
            <a:pPr>
              <a:defRPr/>
            </a:pPr>
            <a:fld id="{81BE239E-3183-4DEE-9D4D-AE7B05DE90B9}" type="slidenum">
              <a:rPr lang="sl-SI" smtClean="0"/>
              <a:pPr>
                <a:defRPr/>
              </a:pPr>
              <a:t>61</a:t>
            </a:fld>
            <a:endParaRPr lang="sl-SI"/>
          </a:p>
        </p:txBody>
      </p:sp>
    </p:spTree>
    <p:extLst>
      <p:ext uri="{BB962C8B-B14F-4D97-AF65-F5344CB8AC3E}">
        <p14:creationId xmlns:p14="http://schemas.microsoft.com/office/powerpoint/2010/main" val="180367576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32656"/>
            <a:ext cx="4512501"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jeZBesedilom 3"/>
          <p:cNvSpPr txBox="1"/>
          <p:nvPr/>
        </p:nvSpPr>
        <p:spPr>
          <a:xfrm>
            <a:off x="467544" y="3717032"/>
            <a:ext cx="3576877" cy="369332"/>
          </a:xfrm>
          <a:prstGeom prst="rect">
            <a:avLst/>
          </a:prstGeom>
          <a:noFill/>
        </p:spPr>
        <p:txBody>
          <a:bodyPr wrap="none" rtlCol="0">
            <a:spAutoFit/>
          </a:bodyPr>
          <a:lstStyle/>
          <a:p>
            <a:r>
              <a:rPr lang="sl-SI" dirty="0" smtClean="0">
                <a:solidFill>
                  <a:schemeClr val="bg1"/>
                </a:solidFill>
                <a:latin typeface="+mn-lt"/>
              </a:rPr>
              <a:t>Šahovski dvoboj, knjižnica v Tolminu</a:t>
            </a:r>
            <a:endParaRPr lang="sl-SI" dirty="0">
              <a:solidFill>
                <a:schemeClr val="bg1"/>
              </a:solidFill>
              <a:latin typeface="+mn-lt"/>
            </a:endParaRPr>
          </a:p>
        </p:txBody>
      </p:sp>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2627620"/>
            <a:ext cx="4320480" cy="3240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PoljeZBesedilom 9"/>
          <p:cNvSpPr txBox="1"/>
          <p:nvPr/>
        </p:nvSpPr>
        <p:spPr>
          <a:xfrm>
            <a:off x="4988365" y="5867979"/>
            <a:ext cx="4122732" cy="646331"/>
          </a:xfrm>
          <a:prstGeom prst="rect">
            <a:avLst/>
          </a:prstGeom>
          <a:noFill/>
        </p:spPr>
        <p:txBody>
          <a:bodyPr wrap="none" rtlCol="0">
            <a:spAutoFit/>
          </a:bodyPr>
          <a:lstStyle/>
          <a:p>
            <a:r>
              <a:rPr lang="sl-SI" dirty="0" smtClean="0">
                <a:solidFill>
                  <a:schemeClr val="bg1"/>
                </a:solidFill>
                <a:latin typeface="+mn-lt"/>
              </a:rPr>
              <a:t>Kamra – zbiranje spominov na I. svetovno </a:t>
            </a:r>
          </a:p>
          <a:p>
            <a:r>
              <a:rPr lang="sl-SI" dirty="0" smtClean="0">
                <a:solidFill>
                  <a:schemeClr val="bg1"/>
                </a:solidFill>
                <a:latin typeface="+mn-lt"/>
              </a:rPr>
              <a:t>Vojno, knjižnica v Tolminu</a:t>
            </a:r>
            <a:endParaRPr lang="sl-SI" dirty="0">
              <a:solidFill>
                <a:schemeClr val="bg1"/>
              </a:solidFill>
              <a:latin typeface="+mn-lt"/>
            </a:endParaRPr>
          </a:p>
        </p:txBody>
      </p:sp>
      <p:sp>
        <p:nvSpPr>
          <p:cNvPr id="2" name="Ograda datuma 1"/>
          <p:cNvSpPr>
            <a:spLocks noGrp="1"/>
          </p:cNvSpPr>
          <p:nvPr>
            <p:ph type="dt" sz="half" idx="10"/>
          </p:nvPr>
        </p:nvSpPr>
        <p:spPr/>
        <p:txBody>
          <a:bodyPr/>
          <a:lstStyle/>
          <a:p>
            <a:pPr>
              <a:defRPr/>
            </a:pPr>
            <a:fld id="{C938F78F-39AB-4F9A-BF57-79D067EADAFF}" type="datetime1">
              <a:rPr lang="sl-SI" smtClean="0"/>
              <a:t>8.10.2013</a:t>
            </a:fld>
            <a:endParaRPr lang="sl-SI"/>
          </a:p>
        </p:txBody>
      </p:sp>
      <p:sp>
        <p:nvSpPr>
          <p:cNvPr id="3" name="Ograda noge 2"/>
          <p:cNvSpPr>
            <a:spLocks noGrp="1"/>
          </p:cNvSpPr>
          <p:nvPr>
            <p:ph type="ftr" sz="quarter" idx="11"/>
          </p:nvPr>
        </p:nvSpPr>
        <p:spPr/>
        <p:txBody>
          <a:bodyPr/>
          <a:lstStyle/>
          <a:p>
            <a:pPr>
              <a:defRPr/>
            </a:pPr>
            <a:r>
              <a:rPr lang="sl-SI" smtClean="0"/>
              <a:t>Milena Bon: Oaze - dnevne sobe</a:t>
            </a:r>
            <a:endParaRPr lang="sl-SI"/>
          </a:p>
        </p:txBody>
      </p:sp>
      <p:sp>
        <p:nvSpPr>
          <p:cNvPr id="5" name="Ograda številke diapozitiva 4"/>
          <p:cNvSpPr>
            <a:spLocks noGrp="1"/>
          </p:cNvSpPr>
          <p:nvPr>
            <p:ph type="sldNum" sz="quarter" idx="12"/>
          </p:nvPr>
        </p:nvSpPr>
        <p:spPr/>
        <p:txBody>
          <a:bodyPr/>
          <a:lstStyle/>
          <a:p>
            <a:pPr>
              <a:defRPr/>
            </a:pPr>
            <a:fld id="{81BE239E-3183-4DEE-9D4D-AE7B05DE90B9}" type="slidenum">
              <a:rPr lang="sl-SI" smtClean="0"/>
              <a:pPr>
                <a:defRPr/>
              </a:pPr>
              <a:t>62</a:t>
            </a:fld>
            <a:endParaRPr lang="sl-SI"/>
          </a:p>
        </p:txBody>
      </p:sp>
    </p:spTree>
    <p:extLst>
      <p:ext uri="{BB962C8B-B14F-4D97-AF65-F5344CB8AC3E}">
        <p14:creationId xmlns:p14="http://schemas.microsoft.com/office/powerpoint/2010/main" val="22256574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09600"/>
            <a:ext cx="4392351" cy="3611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12869" y="3429000"/>
            <a:ext cx="4743099" cy="316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oljeZBesedilom 5"/>
          <p:cNvSpPr txBox="1"/>
          <p:nvPr/>
        </p:nvSpPr>
        <p:spPr>
          <a:xfrm>
            <a:off x="323528" y="5805264"/>
            <a:ext cx="3851920" cy="830997"/>
          </a:xfrm>
          <a:prstGeom prst="rect">
            <a:avLst/>
          </a:prstGeom>
          <a:noFill/>
        </p:spPr>
        <p:txBody>
          <a:bodyPr wrap="square" rtlCol="0">
            <a:spAutoFit/>
          </a:bodyPr>
          <a:lstStyle/>
          <a:p>
            <a:r>
              <a:rPr lang="sl-SI" dirty="0" err="1" smtClean="0">
                <a:solidFill>
                  <a:schemeClr val="bg1"/>
                </a:solidFill>
                <a:latin typeface="+mn-lt"/>
              </a:rPr>
              <a:t>Poletavci</a:t>
            </a:r>
            <a:r>
              <a:rPr lang="sl-SI" dirty="0" smtClean="0">
                <a:solidFill>
                  <a:schemeClr val="bg1"/>
                </a:solidFill>
                <a:latin typeface="+mn-lt"/>
              </a:rPr>
              <a:t> mladi bralci,  </a:t>
            </a:r>
          </a:p>
          <a:p>
            <a:r>
              <a:rPr lang="sl-SI" dirty="0" smtClean="0">
                <a:solidFill>
                  <a:schemeClr val="bg1"/>
                </a:solidFill>
                <a:latin typeface="+mn-lt"/>
              </a:rPr>
              <a:t>knjižnica v Ljubljani</a:t>
            </a:r>
          </a:p>
          <a:p>
            <a:r>
              <a:rPr lang="sl-SI" sz="1200" dirty="0">
                <a:latin typeface="+mn-lt"/>
                <a:hlinkClick r:id="rId4"/>
              </a:rPr>
              <a:t>http://www.mklj.si/aktualno/item/2408-dan-po-poletavcih</a:t>
            </a:r>
            <a:endParaRPr lang="sl-SI" sz="1200" dirty="0">
              <a:solidFill>
                <a:schemeClr val="bg1"/>
              </a:solidFill>
              <a:latin typeface="+mn-lt"/>
            </a:endParaRPr>
          </a:p>
        </p:txBody>
      </p:sp>
      <p:sp>
        <p:nvSpPr>
          <p:cNvPr id="3" name="Ograda datuma 2"/>
          <p:cNvSpPr>
            <a:spLocks noGrp="1"/>
          </p:cNvSpPr>
          <p:nvPr>
            <p:ph type="dt" sz="half" idx="10"/>
          </p:nvPr>
        </p:nvSpPr>
        <p:spPr/>
        <p:txBody>
          <a:bodyPr/>
          <a:lstStyle/>
          <a:p>
            <a:pPr>
              <a:defRPr/>
            </a:pPr>
            <a:fld id="{534193BE-F91A-48D9-B985-717D7E0A7AA7}" type="datetime1">
              <a:rPr lang="sl-SI" smtClean="0"/>
              <a:t>8.10.2013</a:t>
            </a:fld>
            <a:endParaRPr lang="sl-SI"/>
          </a:p>
        </p:txBody>
      </p:sp>
      <p:sp>
        <p:nvSpPr>
          <p:cNvPr id="4" name="Ograda noge 3"/>
          <p:cNvSpPr>
            <a:spLocks noGrp="1"/>
          </p:cNvSpPr>
          <p:nvPr>
            <p:ph type="ftr" sz="quarter" idx="11"/>
          </p:nvPr>
        </p:nvSpPr>
        <p:spPr/>
        <p:txBody>
          <a:bodyPr/>
          <a:lstStyle/>
          <a:p>
            <a:pPr>
              <a:defRPr/>
            </a:pPr>
            <a:r>
              <a:rPr lang="sl-SI" smtClean="0"/>
              <a:t>Milena Bon: Oaze - dnevne sobe</a:t>
            </a:r>
            <a:endParaRPr lang="sl-SI"/>
          </a:p>
        </p:txBody>
      </p:sp>
      <p:sp>
        <p:nvSpPr>
          <p:cNvPr id="5" name="Ograda številke diapozitiva 4"/>
          <p:cNvSpPr>
            <a:spLocks noGrp="1"/>
          </p:cNvSpPr>
          <p:nvPr>
            <p:ph type="sldNum" sz="quarter" idx="12"/>
          </p:nvPr>
        </p:nvSpPr>
        <p:spPr/>
        <p:txBody>
          <a:bodyPr/>
          <a:lstStyle/>
          <a:p>
            <a:pPr>
              <a:defRPr/>
            </a:pPr>
            <a:fld id="{81BE239E-3183-4DEE-9D4D-AE7B05DE90B9}" type="slidenum">
              <a:rPr lang="sl-SI" smtClean="0"/>
              <a:pPr>
                <a:defRPr/>
              </a:pPr>
              <a:t>63</a:t>
            </a:fld>
            <a:endParaRPr lang="sl-SI"/>
          </a:p>
        </p:txBody>
      </p:sp>
    </p:spTree>
    <p:extLst>
      <p:ext uri="{BB962C8B-B14F-4D97-AF65-F5344CB8AC3E}">
        <p14:creationId xmlns:p14="http://schemas.microsoft.com/office/powerpoint/2010/main" val="2149064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332656"/>
            <a:ext cx="4107250" cy="2738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jeZBesedilom 3"/>
          <p:cNvSpPr txBox="1"/>
          <p:nvPr/>
        </p:nvSpPr>
        <p:spPr>
          <a:xfrm>
            <a:off x="5006842" y="1240074"/>
            <a:ext cx="3312368" cy="923330"/>
          </a:xfrm>
          <a:prstGeom prst="rect">
            <a:avLst/>
          </a:prstGeom>
          <a:noFill/>
        </p:spPr>
        <p:txBody>
          <a:bodyPr wrap="square" rtlCol="0">
            <a:spAutoFit/>
          </a:bodyPr>
          <a:lstStyle/>
          <a:p>
            <a:r>
              <a:rPr lang="sl-SI" dirty="0" smtClean="0">
                <a:solidFill>
                  <a:schemeClr val="bg1"/>
                </a:solidFill>
                <a:latin typeface="+mn-lt"/>
              </a:rPr>
              <a:t>Medkulturno sodelovanje: makedonski večer v knjižnici Celje (makedonske jedi)</a:t>
            </a:r>
            <a:endParaRPr lang="sl-SI" dirty="0">
              <a:solidFill>
                <a:schemeClr val="bg1"/>
              </a:solidFill>
              <a:latin typeface="+mn-lt"/>
            </a:endParaRP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3067" y="3212976"/>
            <a:ext cx="4464496" cy="297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PoljeZBesedilom 6"/>
          <p:cNvSpPr txBox="1"/>
          <p:nvPr/>
        </p:nvSpPr>
        <p:spPr>
          <a:xfrm>
            <a:off x="1439606" y="4672376"/>
            <a:ext cx="2989253" cy="923330"/>
          </a:xfrm>
          <a:prstGeom prst="rect">
            <a:avLst/>
          </a:prstGeom>
          <a:noFill/>
        </p:spPr>
        <p:txBody>
          <a:bodyPr wrap="square" rtlCol="0">
            <a:spAutoFit/>
          </a:bodyPr>
          <a:lstStyle/>
          <a:p>
            <a:r>
              <a:rPr lang="sl-SI" dirty="0" smtClean="0">
                <a:solidFill>
                  <a:schemeClr val="bg1"/>
                </a:solidFill>
                <a:latin typeface="+mn-lt"/>
              </a:rPr>
              <a:t>Poletni večeri: </a:t>
            </a:r>
          </a:p>
          <a:p>
            <a:r>
              <a:rPr lang="sl-SI" dirty="0" smtClean="0">
                <a:solidFill>
                  <a:schemeClr val="bg1"/>
                </a:solidFill>
                <a:latin typeface="+mn-lt"/>
              </a:rPr>
              <a:t>Celjski plesni orkester </a:t>
            </a:r>
            <a:r>
              <a:rPr lang="sl-SI" i="1" dirty="0" smtClean="0">
                <a:solidFill>
                  <a:schemeClr val="bg1"/>
                </a:solidFill>
                <a:latin typeface="+mn-lt"/>
              </a:rPr>
              <a:t>„Žabe“</a:t>
            </a:r>
          </a:p>
          <a:p>
            <a:r>
              <a:rPr lang="sl-SI" dirty="0" smtClean="0">
                <a:solidFill>
                  <a:schemeClr val="bg1"/>
                </a:solidFill>
                <a:latin typeface="+mn-lt"/>
              </a:rPr>
              <a:t>v knjižnici Celje</a:t>
            </a:r>
            <a:endParaRPr lang="sl-SI" dirty="0">
              <a:solidFill>
                <a:schemeClr val="bg1"/>
              </a:solidFill>
              <a:latin typeface="+mn-lt"/>
            </a:endParaRPr>
          </a:p>
        </p:txBody>
      </p:sp>
      <p:sp>
        <p:nvSpPr>
          <p:cNvPr id="2" name="Ograda datuma 1"/>
          <p:cNvSpPr>
            <a:spLocks noGrp="1"/>
          </p:cNvSpPr>
          <p:nvPr>
            <p:ph type="dt" sz="half" idx="10"/>
          </p:nvPr>
        </p:nvSpPr>
        <p:spPr/>
        <p:txBody>
          <a:bodyPr/>
          <a:lstStyle/>
          <a:p>
            <a:pPr>
              <a:defRPr/>
            </a:pPr>
            <a:fld id="{630FA7DE-C645-41AE-986D-8F496A862F46}" type="datetime1">
              <a:rPr lang="sl-SI" smtClean="0"/>
              <a:t>8.10.2013</a:t>
            </a:fld>
            <a:endParaRPr lang="sl-SI"/>
          </a:p>
        </p:txBody>
      </p:sp>
      <p:sp>
        <p:nvSpPr>
          <p:cNvPr id="3" name="Ograda noge 2"/>
          <p:cNvSpPr>
            <a:spLocks noGrp="1"/>
          </p:cNvSpPr>
          <p:nvPr>
            <p:ph type="ftr" sz="quarter" idx="11"/>
          </p:nvPr>
        </p:nvSpPr>
        <p:spPr/>
        <p:txBody>
          <a:bodyPr/>
          <a:lstStyle/>
          <a:p>
            <a:pPr>
              <a:defRPr/>
            </a:pPr>
            <a:r>
              <a:rPr lang="sl-SI" smtClean="0"/>
              <a:t>Milena Bon: Oaze - dnevne sobe</a:t>
            </a:r>
            <a:endParaRPr lang="sl-SI"/>
          </a:p>
        </p:txBody>
      </p:sp>
      <p:sp>
        <p:nvSpPr>
          <p:cNvPr id="5" name="Ograda številke diapozitiva 4"/>
          <p:cNvSpPr>
            <a:spLocks noGrp="1"/>
          </p:cNvSpPr>
          <p:nvPr>
            <p:ph type="sldNum" sz="quarter" idx="12"/>
          </p:nvPr>
        </p:nvSpPr>
        <p:spPr/>
        <p:txBody>
          <a:bodyPr/>
          <a:lstStyle/>
          <a:p>
            <a:pPr>
              <a:defRPr/>
            </a:pPr>
            <a:fld id="{81BE239E-3183-4DEE-9D4D-AE7B05DE90B9}" type="slidenum">
              <a:rPr lang="sl-SI" smtClean="0"/>
              <a:pPr>
                <a:defRPr/>
              </a:pPr>
              <a:t>64</a:t>
            </a:fld>
            <a:endParaRPr lang="sl-SI"/>
          </a:p>
        </p:txBody>
      </p:sp>
    </p:spTree>
    <p:extLst>
      <p:ext uri="{BB962C8B-B14F-4D97-AF65-F5344CB8AC3E}">
        <p14:creationId xmlns:p14="http://schemas.microsoft.com/office/powerpoint/2010/main" val="267755968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532" y="367471"/>
            <a:ext cx="5223412" cy="348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3068960"/>
            <a:ext cx="5328592" cy="3552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avokotnik 3"/>
          <p:cNvSpPr/>
          <p:nvPr/>
        </p:nvSpPr>
        <p:spPr>
          <a:xfrm>
            <a:off x="611560" y="4614324"/>
            <a:ext cx="2776705" cy="1785104"/>
          </a:xfrm>
          <a:prstGeom prst="rect">
            <a:avLst/>
          </a:prstGeom>
        </p:spPr>
        <p:txBody>
          <a:bodyPr wrap="square">
            <a:spAutoFit/>
          </a:bodyPr>
          <a:lstStyle/>
          <a:p>
            <a:r>
              <a:rPr lang="sl-SI" sz="1400" dirty="0" smtClean="0">
                <a:solidFill>
                  <a:schemeClr val="bg1"/>
                </a:solidFill>
                <a:latin typeface="+mn-lt"/>
              </a:rPr>
              <a:t>Zbiranje </a:t>
            </a:r>
            <a:r>
              <a:rPr lang="sl-SI" sz="1400" dirty="0">
                <a:solidFill>
                  <a:schemeClr val="bg1"/>
                </a:solidFill>
                <a:latin typeface="+mn-lt"/>
              </a:rPr>
              <a:t>spominov za portal Kamra in </a:t>
            </a:r>
            <a:r>
              <a:rPr lang="sl-SI" sz="1400" dirty="0" err="1">
                <a:solidFill>
                  <a:schemeClr val="bg1"/>
                </a:solidFill>
                <a:latin typeface="+mn-lt"/>
              </a:rPr>
              <a:t>Europeano</a:t>
            </a:r>
            <a:endParaRPr lang="sl-SI" sz="1400" dirty="0">
              <a:solidFill>
                <a:schemeClr val="bg1"/>
              </a:solidFill>
              <a:latin typeface="+mn-lt"/>
            </a:endParaRPr>
          </a:p>
          <a:p>
            <a:endParaRPr lang="sl-SI" sz="1400" dirty="0" smtClean="0">
              <a:solidFill>
                <a:schemeClr val="bg1"/>
              </a:solidFill>
              <a:latin typeface="+mn-lt"/>
            </a:endParaRPr>
          </a:p>
          <a:p>
            <a:endParaRPr lang="sl-SI" sz="1400" dirty="0">
              <a:solidFill>
                <a:schemeClr val="bg1"/>
              </a:solidFill>
              <a:latin typeface="+mn-lt"/>
            </a:endParaRPr>
          </a:p>
          <a:p>
            <a:endParaRPr lang="sl-SI" sz="1400" dirty="0" smtClean="0">
              <a:solidFill>
                <a:schemeClr val="bg1"/>
              </a:solidFill>
              <a:latin typeface="+mn-lt"/>
            </a:endParaRPr>
          </a:p>
          <a:p>
            <a:r>
              <a:rPr lang="sl-SI" sz="1400" dirty="0" smtClean="0">
                <a:solidFill>
                  <a:schemeClr val="bg1"/>
                </a:solidFill>
                <a:latin typeface="+mn-lt"/>
              </a:rPr>
              <a:t>Ob 100-letnici gasilstva – </a:t>
            </a:r>
          </a:p>
          <a:p>
            <a:r>
              <a:rPr lang="sl-SI" sz="1400" dirty="0" smtClean="0">
                <a:solidFill>
                  <a:schemeClr val="bg1"/>
                </a:solidFill>
                <a:latin typeface="+mn-lt"/>
              </a:rPr>
              <a:t>razstava in prireditev</a:t>
            </a:r>
            <a:endParaRPr lang="sl-SI" sz="1400" dirty="0">
              <a:solidFill>
                <a:schemeClr val="bg1"/>
              </a:solidFill>
              <a:latin typeface="+mn-lt"/>
            </a:endParaRPr>
          </a:p>
          <a:p>
            <a:r>
              <a:rPr lang="sl-SI" sz="1200" dirty="0" smtClean="0">
                <a:solidFill>
                  <a:schemeClr val="bg1"/>
                </a:solidFill>
                <a:latin typeface="+mn-lt"/>
              </a:rPr>
              <a:t> </a:t>
            </a:r>
          </a:p>
        </p:txBody>
      </p:sp>
      <p:sp>
        <p:nvSpPr>
          <p:cNvPr id="6" name="Desna puščica 5"/>
          <p:cNvSpPr/>
          <p:nvPr/>
        </p:nvSpPr>
        <p:spPr>
          <a:xfrm>
            <a:off x="2771800" y="584384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7" name="Puščica dol 6"/>
          <p:cNvSpPr/>
          <p:nvPr/>
        </p:nvSpPr>
        <p:spPr>
          <a:xfrm>
            <a:off x="1115616" y="366199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8" name="Pravokotnik 7"/>
          <p:cNvSpPr/>
          <p:nvPr/>
        </p:nvSpPr>
        <p:spPr>
          <a:xfrm>
            <a:off x="5471592" y="1375901"/>
            <a:ext cx="3672408" cy="646331"/>
          </a:xfrm>
          <a:prstGeom prst="rect">
            <a:avLst/>
          </a:prstGeom>
        </p:spPr>
        <p:txBody>
          <a:bodyPr wrap="square">
            <a:spAutoFit/>
          </a:bodyPr>
          <a:lstStyle/>
          <a:p>
            <a:pPr algn="ctr"/>
            <a:r>
              <a:rPr lang="sl-SI" dirty="0">
                <a:solidFill>
                  <a:schemeClr val="bg1"/>
                </a:solidFill>
              </a:rPr>
              <a:t>sodelovanje z lokalnim okoljem </a:t>
            </a:r>
            <a:endParaRPr lang="sl-SI" dirty="0" smtClean="0">
              <a:solidFill>
                <a:schemeClr val="bg1"/>
              </a:solidFill>
            </a:endParaRPr>
          </a:p>
          <a:p>
            <a:pPr algn="ctr"/>
            <a:r>
              <a:rPr lang="sl-SI" dirty="0" smtClean="0">
                <a:solidFill>
                  <a:schemeClr val="bg1"/>
                </a:solidFill>
              </a:rPr>
              <a:t>v </a:t>
            </a:r>
            <a:r>
              <a:rPr lang="sl-SI" dirty="0">
                <a:solidFill>
                  <a:schemeClr val="bg1"/>
                </a:solidFill>
              </a:rPr>
              <a:t>knjižnici Celje</a:t>
            </a:r>
          </a:p>
        </p:txBody>
      </p:sp>
      <p:sp>
        <p:nvSpPr>
          <p:cNvPr id="2" name="Ograda datuma 1"/>
          <p:cNvSpPr>
            <a:spLocks noGrp="1"/>
          </p:cNvSpPr>
          <p:nvPr>
            <p:ph type="dt" sz="half" idx="10"/>
          </p:nvPr>
        </p:nvSpPr>
        <p:spPr/>
        <p:txBody>
          <a:bodyPr/>
          <a:lstStyle/>
          <a:p>
            <a:pPr>
              <a:defRPr/>
            </a:pPr>
            <a:fld id="{CCDADF51-0115-4479-9AA8-F9B8500DC646}" type="datetime1">
              <a:rPr lang="sl-SI" smtClean="0"/>
              <a:t>8.10.2013</a:t>
            </a:fld>
            <a:endParaRPr lang="sl-SI"/>
          </a:p>
        </p:txBody>
      </p:sp>
      <p:sp>
        <p:nvSpPr>
          <p:cNvPr id="3" name="Ograda noge 2"/>
          <p:cNvSpPr>
            <a:spLocks noGrp="1"/>
          </p:cNvSpPr>
          <p:nvPr>
            <p:ph type="ftr" sz="quarter" idx="11"/>
          </p:nvPr>
        </p:nvSpPr>
        <p:spPr/>
        <p:txBody>
          <a:bodyPr/>
          <a:lstStyle/>
          <a:p>
            <a:pPr>
              <a:defRPr/>
            </a:pPr>
            <a:r>
              <a:rPr lang="sl-SI" smtClean="0"/>
              <a:t>Milena Bon: Oaze - dnevne sobe</a:t>
            </a:r>
            <a:endParaRPr lang="sl-SI"/>
          </a:p>
        </p:txBody>
      </p:sp>
      <p:sp>
        <p:nvSpPr>
          <p:cNvPr id="5" name="Ograda številke diapozitiva 4"/>
          <p:cNvSpPr>
            <a:spLocks noGrp="1"/>
          </p:cNvSpPr>
          <p:nvPr>
            <p:ph type="sldNum" sz="quarter" idx="12"/>
          </p:nvPr>
        </p:nvSpPr>
        <p:spPr/>
        <p:txBody>
          <a:bodyPr/>
          <a:lstStyle/>
          <a:p>
            <a:pPr>
              <a:defRPr/>
            </a:pPr>
            <a:fld id="{81BE239E-3183-4DEE-9D4D-AE7B05DE90B9}" type="slidenum">
              <a:rPr lang="sl-SI" smtClean="0"/>
              <a:pPr>
                <a:defRPr/>
              </a:pPr>
              <a:t>65</a:t>
            </a:fld>
            <a:endParaRPr lang="sl-SI"/>
          </a:p>
        </p:txBody>
      </p:sp>
    </p:spTree>
    <p:extLst>
      <p:ext uri="{BB962C8B-B14F-4D97-AF65-F5344CB8AC3E}">
        <p14:creationId xmlns:p14="http://schemas.microsoft.com/office/powerpoint/2010/main" val="17565871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lvl="1"/>
            <a:r>
              <a:rPr lang="sl-SI" sz="3600" dirty="0">
                <a:latin typeface="+mn-lt"/>
              </a:rPr>
              <a:t>Aktivna vloga </a:t>
            </a:r>
            <a:r>
              <a:rPr lang="sl-SI" sz="3600" dirty="0" smtClean="0">
                <a:latin typeface="+mn-lt"/>
              </a:rPr>
              <a:t>slovenskih knjižnic </a:t>
            </a:r>
            <a:r>
              <a:rPr lang="sl-SI" sz="3600" dirty="0">
                <a:latin typeface="+mn-lt"/>
              </a:rPr>
              <a:t>v družbeni </a:t>
            </a:r>
            <a:r>
              <a:rPr lang="sl-SI" sz="3600" dirty="0" smtClean="0">
                <a:latin typeface="+mn-lt"/>
              </a:rPr>
              <a:t>stvarnosti</a:t>
            </a:r>
            <a:endParaRPr lang="sl-SI" dirty="0">
              <a:latin typeface="+mn-lt"/>
            </a:endParaRPr>
          </a:p>
        </p:txBody>
      </p:sp>
      <p:sp>
        <p:nvSpPr>
          <p:cNvPr id="3" name="Ograda vsebine 2"/>
          <p:cNvSpPr>
            <a:spLocks noGrp="1"/>
          </p:cNvSpPr>
          <p:nvPr>
            <p:ph idx="1"/>
          </p:nvPr>
        </p:nvSpPr>
        <p:spPr/>
        <p:txBody>
          <a:bodyPr/>
          <a:lstStyle/>
          <a:p>
            <a:pPr marL="457200" lvl="1" indent="0">
              <a:buNone/>
            </a:pPr>
            <a:r>
              <a:rPr lang="sl-SI" i="1" dirty="0" smtClean="0"/>
              <a:t>„Aktivno državljanstvo, sodelovanje v institucijah civilne družbe in drugih okoljih, kjer se državljani učijo spoštovati drug drugega, kjer zmorejo medsebojno komunicirati in delovati za skupno dobro, je osnova odgovornosti zase in za javne zadeve, pravilnega odnosa do lastnih in pravic drugih ter razvijanje spretnosti in navad samostojnega reševanja problemov in pomoči drugim.“ </a:t>
            </a:r>
            <a:r>
              <a:rPr lang="sl-SI" dirty="0" smtClean="0"/>
              <a:t>(Bahovec, 205, 206)</a:t>
            </a:r>
          </a:p>
          <a:p>
            <a:pPr marL="457200" lvl="1" indent="0">
              <a:buNone/>
            </a:pPr>
            <a:r>
              <a:rPr lang="sl-SI" dirty="0" smtClean="0"/>
              <a:t>Prireditve za osveščanje prebivalcev o pomenu aktivnega državljanstva.</a:t>
            </a:r>
            <a:endParaRPr lang="sl-SI" dirty="0"/>
          </a:p>
        </p:txBody>
      </p:sp>
      <p:sp>
        <p:nvSpPr>
          <p:cNvPr id="4" name="Ograda datuma 3"/>
          <p:cNvSpPr>
            <a:spLocks noGrp="1"/>
          </p:cNvSpPr>
          <p:nvPr>
            <p:ph type="dt" sz="half" idx="10"/>
          </p:nvPr>
        </p:nvSpPr>
        <p:spPr/>
        <p:txBody>
          <a:bodyPr/>
          <a:lstStyle/>
          <a:p>
            <a:pPr>
              <a:defRPr/>
            </a:pPr>
            <a:fld id="{2E91495B-FE7D-445A-A453-D62EB5F96B66}"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66</a:t>
            </a:fld>
            <a:endParaRPr lang="sl-SI"/>
          </a:p>
        </p:txBody>
      </p:sp>
    </p:spTree>
    <p:extLst>
      <p:ext uri="{BB962C8B-B14F-4D97-AF65-F5344CB8AC3E}">
        <p14:creationId xmlns:p14="http://schemas.microsoft.com/office/powerpoint/2010/main" val="140413132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2400" b="1" dirty="0"/>
              <a:t>Slovenske splošne knjižnice kot tretji prostor za vse generacije</a:t>
            </a:r>
            <a:endParaRPr lang="sl-SI" sz="2400" dirty="0"/>
          </a:p>
        </p:txBody>
      </p:sp>
      <p:sp>
        <p:nvSpPr>
          <p:cNvPr id="3" name="Ograda vsebine 2"/>
          <p:cNvSpPr>
            <a:spLocks noGrp="1"/>
          </p:cNvSpPr>
          <p:nvPr>
            <p:ph idx="1"/>
          </p:nvPr>
        </p:nvSpPr>
        <p:spPr/>
        <p:txBody>
          <a:bodyPr/>
          <a:lstStyle/>
          <a:p>
            <a:pPr marL="0" indent="0">
              <a:buNone/>
            </a:pPr>
            <a:r>
              <a:rPr lang="sl-SI" dirty="0"/>
              <a:t>F</a:t>
            </a:r>
            <a:r>
              <a:rPr lang="sl-SI" dirty="0" smtClean="0"/>
              <a:t>ilozofski večeri v Knjižnici Domžale </a:t>
            </a:r>
          </a:p>
          <a:p>
            <a:pPr marL="0" indent="0">
              <a:buNone/>
            </a:pPr>
            <a:r>
              <a:rPr lang="sl-SI" sz="2400" i="1" dirty="0" smtClean="0"/>
              <a:t>širjenje </a:t>
            </a:r>
            <a:r>
              <a:rPr lang="sl-SI" sz="2400" i="1" dirty="0"/>
              <a:t>abstraktnega mišljenja, spoznavanje sveta, v katerem živimo in kako vprašanja, ki si jih postavlja znanost in njeni lastni odgovori v celoti spreminjajo naša dojemanja o nas in svetu na splošno. </a:t>
            </a:r>
            <a:r>
              <a:rPr lang="sl-SI" sz="2400" i="1" dirty="0" smtClean="0"/>
              <a:t>Uporabnike opremiti </a:t>
            </a:r>
            <a:r>
              <a:rPr lang="sl-SI" sz="2400" i="1" dirty="0"/>
              <a:t>z idejami in koncepti, ki bi jim služili kot izhodišča za razmišljanje in debatiranje o temeljnih vprašanjih želje, fantazme, smrti, etike ipd. oz. življenja, ki se nam prikazuje danes tukaj in zdaj.</a:t>
            </a:r>
            <a:endParaRPr lang="sl-SI" sz="24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4437112"/>
            <a:ext cx="3052142" cy="2289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grada datuma 3"/>
          <p:cNvSpPr>
            <a:spLocks noGrp="1"/>
          </p:cNvSpPr>
          <p:nvPr>
            <p:ph type="dt" sz="half" idx="10"/>
          </p:nvPr>
        </p:nvSpPr>
        <p:spPr/>
        <p:txBody>
          <a:bodyPr/>
          <a:lstStyle/>
          <a:p>
            <a:pPr>
              <a:defRPr/>
            </a:pPr>
            <a:fld id="{FC7CE2E7-0FC5-4C9A-AE15-869DE262C25D}"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67</a:t>
            </a:fld>
            <a:endParaRPr lang="sl-SI"/>
          </a:p>
        </p:txBody>
      </p:sp>
    </p:spTree>
    <p:extLst>
      <p:ext uri="{BB962C8B-B14F-4D97-AF65-F5344CB8AC3E}">
        <p14:creationId xmlns:p14="http://schemas.microsoft.com/office/powerpoint/2010/main" val="20515793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2400" b="1" dirty="0"/>
              <a:t>Slovenske splošne knjižnice kot tretji prostor za vse generacije</a:t>
            </a:r>
            <a:endParaRPr lang="sl-SI" sz="2400" dirty="0"/>
          </a:p>
        </p:txBody>
      </p:sp>
      <p:sp>
        <p:nvSpPr>
          <p:cNvPr id="3" name="Ograda vsebine 2"/>
          <p:cNvSpPr>
            <a:spLocks noGrp="1"/>
          </p:cNvSpPr>
          <p:nvPr>
            <p:ph idx="1"/>
          </p:nvPr>
        </p:nvSpPr>
        <p:spPr/>
        <p:txBody>
          <a:bodyPr/>
          <a:lstStyle/>
          <a:p>
            <a:pPr marL="0" indent="0">
              <a:buNone/>
            </a:pPr>
            <a:r>
              <a:rPr lang="sl-SI" dirty="0"/>
              <a:t>V virtualnem tretjem </a:t>
            </a:r>
            <a:r>
              <a:rPr lang="sl-SI" dirty="0" smtClean="0"/>
              <a:t>svetu: </a:t>
            </a:r>
          </a:p>
          <a:p>
            <a:r>
              <a:rPr lang="sl-SI" dirty="0" smtClean="0"/>
              <a:t>dostop </a:t>
            </a:r>
            <a:r>
              <a:rPr lang="sl-SI" dirty="0"/>
              <a:t>na daljavo do elektronskih virov</a:t>
            </a:r>
            <a:r>
              <a:rPr lang="sl-SI" dirty="0" smtClean="0"/>
              <a:t>,</a:t>
            </a:r>
          </a:p>
          <a:p>
            <a:endParaRPr lang="sl-SI" dirty="0"/>
          </a:p>
          <a:p>
            <a:endParaRPr lang="sl-SI" dirty="0" smtClean="0"/>
          </a:p>
          <a:p>
            <a:r>
              <a:rPr lang="sl-SI" dirty="0" smtClean="0"/>
              <a:t>izposoja </a:t>
            </a:r>
            <a:r>
              <a:rPr lang="sl-SI" dirty="0"/>
              <a:t>e-knjig: </a:t>
            </a:r>
          </a:p>
          <a:p>
            <a:pPr lvl="2" indent="-342900"/>
            <a:r>
              <a:rPr lang="sl-SI" i="1" dirty="0" err="1"/>
              <a:t>Biblos</a:t>
            </a:r>
            <a:r>
              <a:rPr lang="sl-SI" dirty="0"/>
              <a:t> – v slovenskem jeziku in </a:t>
            </a:r>
          </a:p>
          <a:p>
            <a:pPr lvl="2" indent="-342900"/>
            <a:r>
              <a:rPr lang="sl-SI" i="1" dirty="0" err="1"/>
              <a:t>eBook</a:t>
            </a:r>
            <a:r>
              <a:rPr lang="sl-SI" i="1" dirty="0"/>
              <a:t> </a:t>
            </a:r>
            <a:r>
              <a:rPr lang="sl-SI" i="1" dirty="0" err="1"/>
              <a:t>Public</a:t>
            </a:r>
            <a:r>
              <a:rPr lang="sl-SI" i="1" dirty="0"/>
              <a:t> </a:t>
            </a:r>
            <a:r>
              <a:rPr lang="sl-SI" i="1" dirty="0" err="1"/>
              <a:t>Library</a:t>
            </a:r>
            <a:r>
              <a:rPr lang="sl-SI" i="1" dirty="0"/>
              <a:t> </a:t>
            </a:r>
            <a:r>
              <a:rPr lang="sl-SI" i="1" dirty="0" err="1"/>
              <a:t>Subscription</a:t>
            </a:r>
            <a:r>
              <a:rPr lang="sl-SI" i="1" dirty="0"/>
              <a:t> </a:t>
            </a:r>
            <a:r>
              <a:rPr lang="sl-SI" i="1" dirty="0" err="1"/>
              <a:t>Collection</a:t>
            </a:r>
            <a:r>
              <a:rPr lang="sl-SI" i="1" dirty="0"/>
              <a:t> </a:t>
            </a:r>
            <a:r>
              <a:rPr lang="sl-SI" i="1" dirty="0" err="1"/>
              <a:t>EBSCOHost</a:t>
            </a:r>
            <a:r>
              <a:rPr lang="sl-SI" i="1" dirty="0"/>
              <a:t>,</a:t>
            </a:r>
            <a:endParaRPr lang="sl-SI" dirty="0"/>
          </a:p>
          <a:p>
            <a:pPr lvl="0"/>
            <a:r>
              <a:rPr lang="sl-SI" dirty="0"/>
              <a:t>družbena omrežja – </a:t>
            </a:r>
            <a:r>
              <a:rPr lang="sl-SI" i="1" dirty="0" err="1"/>
              <a:t>Facebook</a:t>
            </a:r>
            <a:r>
              <a:rPr lang="sl-SI" dirty="0"/>
              <a:t>…</a:t>
            </a:r>
          </a:p>
          <a:p>
            <a:endParaRPr lang="sl-SI"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890839"/>
            <a:ext cx="1944216" cy="1098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2904681"/>
            <a:ext cx="2371279" cy="1090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0634" y="2930693"/>
            <a:ext cx="1944216" cy="106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grada datuma 6"/>
          <p:cNvSpPr>
            <a:spLocks noGrp="1"/>
          </p:cNvSpPr>
          <p:nvPr>
            <p:ph type="dt" sz="half" idx="10"/>
          </p:nvPr>
        </p:nvSpPr>
        <p:spPr/>
        <p:txBody>
          <a:bodyPr/>
          <a:lstStyle/>
          <a:p>
            <a:pPr>
              <a:defRPr/>
            </a:pPr>
            <a:fld id="{64A8D797-90C9-4068-BA84-D0CE02552754}" type="datetime1">
              <a:rPr lang="sl-SI" smtClean="0"/>
              <a:t>8.10.2013</a:t>
            </a:fld>
            <a:endParaRPr lang="sl-SI"/>
          </a:p>
        </p:txBody>
      </p:sp>
      <p:sp>
        <p:nvSpPr>
          <p:cNvPr id="8" name="Ograda noge 7"/>
          <p:cNvSpPr>
            <a:spLocks noGrp="1"/>
          </p:cNvSpPr>
          <p:nvPr>
            <p:ph type="ftr" sz="quarter" idx="11"/>
          </p:nvPr>
        </p:nvSpPr>
        <p:spPr/>
        <p:txBody>
          <a:bodyPr/>
          <a:lstStyle/>
          <a:p>
            <a:pPr>
              <a:defRPr/>
            </a:pPr>
            <a:r>
              <a:rPr lang="sl-SI" smtClean="0"/>
              <a:t>Milena Bon: Oaze - dnevne sobe</a:t>
            </a:r>
            <a:endParaRPr lang="sl-SI"/>
          </a:p>
        </p:txBody>
      </p:sp>
      <p:sp>
        <p:nvSpPr>
          <p:cNvPr id="9" name="Ograda številke diapozitiva 8"/>
          <p:cNvSpPr>
            <a:spLocks noGrp="1"/>
          </p:cNvSpPr>
          <p:nvPr>
            <p:ph type="sldNum" sz="quarter" idx="12"/>
          </p:nvPr>
        </p:nvSpPr>
        <p:spPr/>
        <p:txBody>
          <a:bodyPr/>
          <a:lstStyle/>
          <a:p>
            <a:pPr>
              <a:defRPr/>
            </a:pPr>
            <a:fld id="{81BE239E-3183-4DEE-9D4D-AE7B05DE90B9}" type="slidenum">
              <a:rPr lang="sl-SI" smtClean="0"/>
              <a:pPr>
                <a:defRPr/>
              </a:pPr>
              <a:t>68</a:t>
            </a:fld>
            <a:endParaRPr lang="sl-SI"/>
          </a:p>
        </p:txBody>
      </p:sp>
    </p:spTree>
    <p:extLst>
      <p:ext uri="{BB962C8B-B14F-4D97-AF65-F5344CB8AC3E}">
        <p14:creationId xmlns:p14="http://schemas.microsoft.com/office/powerpoint/2010/main" val="292948935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2400" b="1" dirty="0"/>
              <a:t>Slovenske splošne knjižnice kot tretji prostor za vse generacije</a:t>
            </a:r>
            <a:endParaRPr lang="sl-SI" sz="2400" dirty="0"/>
          </a:p>
        </p:txBody>
      </p:sp>
      <p:sp>
        <p:nvSpPr>
          <p:cNvPr id="3" name="Ograda vsebine 2"/>
          <p:cNvSpPr>
            <a:spLocks noGrp="1"/>
          </p:cNvSpPr>
          <p:nvPr>
            <p:ph idx="1"/>
          </p:nvPr>
        </p:nvSpPr>
        <p:spPr/>
        <p:txBody>
          <a:bodyPr/>
          <a:lstStyle/>
          <a:p>
            <a:pPr marL="0" indent="0">
              <a:buNone/>
            </a:pPr>
            <a:r>
              <a:rPr lang="sl-SI" dirty="0" smtClean="0"/>
              <a:t>Posledično se</a:t>
            </a:r>
          </a:p>
          <a:p>
            <a:r>
              <a:rPr lang="sl-SI" dirty="0"/>
              <a:t>z</a:t>
            </a:r>
            <a:r>
              <a:rPr lang="sl-SI" dirty="0" smtClean="0"/>
              <a:t>višuje trend obiska in </a:t>
            </a:r>
          </a:p>
          <a:p>
            <a:r>
              <a:rPr lang="sl-SI" dirty="0" smtClean="0"/>
              <a:t>uporaba prostorov </a:t>
            </a:r>
            <a:r>
              <a:rPr lang="sl-SI" dirty="0"/>
              <a:t>za </a:t>
            </a:r>
            <a:r>
              <a:rPr lang="sl-SI" dirty="0" smtClean="0"/>
              <a:t>različna srečanja, tudi neformalnih skupin </a:t>
            </a:r>
            <a:r>
              <a:rPr lang="sl-SI" sz="2800" dirty="0" smtClean="0"/>
              <a:t>(</a:t>
            </a:r>
            <a:r>
              <a:rPr lang="sl-SI" sz="2800" dirty="0"/>
              <a:t>oblikovanje prostora in urbanizacija mesta, </a:t>
            </a:r>
            <a:r>
              <a:rPr lang="sl-SI" sz="2800" dirty="0" smtClean="0"/>
              <a:t>aktualne problematike, </a:t>
            </a:r>
            <a:r>
              <a:rPr lang="sl-SI" sz="2800" dirty="0"/>
              <a:t>usposabljanje / izobraževanje </a:t>
            </a:r>
            <a:r>
              <a:rPr lang="sl-SI" sz="2800" dirty="0" smtClean="0"/>
              <a:t>pri </a:t>
            </a:r>
            <a:r>
              <a:rPr lang="sl-SI" sz="2800" dirty="0"/>
              <a:t>delu z internetom, </a:t>
            </a:r>
            <a:r>
              <a:rPr lang="sl-SI" sz="2800" dirty="0" smtClean="0"/>
              <a:t>uporaba točk </a:t>
            </a:r>
            <a:r>
              <a:rPr lang="sl-SI" sz="2800" dirty="0"/>
              <a:t>za samostojno </a:t>
            </a:r>
            <a:r>
              <a:rPr lang="sl-SI" sz="2800" dirty="0" smtClean="0"/>
              <a:t>učenje…). </a:t>
            </a:r>
            <a:endParaRPr lang="sl-SI" sz="2800" dirty="0"/>
          </a:p>
          <a:p>
            <a:endParaRPr lang="sl-SI" dirty="0"/>
          </a:p>
          <a:p>
            <a:endParaRPr lang="sl-SI" dirty="0"/>
          </a:p>
        </p:txBody>
      </p:sp>
      <p:sp>
        <p:nvSpPr>
          <p:cNvPr id="4" name="Ograda datuma 3"/>
          <p:cNvSpPr>
            <a:spLocks noGrp="1"/>
          </p:cNvSpPr>
          <p:nvPr>
            <p:ph type="dt" sz="half" idx="10"/>
          </p:nvPr>
        </p:nvSpPr>
        <p:spPr/>
        <p:txBody>
          <a:bodyPr/>
          <a:lstStyle/>
          <a:p>
            <a:pPr>
              <a:defRPr/>
            </a:pPr>
            <a:fld id="{2FFE0F02-B407-44A7-B6D1-FAD13345D592}"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69</a:t>
            </a:fld>
            <a:endParaRPr lang="sl-SI"/>
          </a:p>
        </p:txBody>
      </p:sp>
    </p:spTree>
    <p:extLst>
      <p:ext uri="{BB962C8B-B14F-4D97-AF65-F5344CB8AC3E}">
        <p14:creationId xmlns:p14="http://schemas.microsoft.com/office/powerpoint/2010/main" val="30265096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Knjižnica - tretji življenjski prostor</a:t>
            </a:r>
          </a:p>
        </p:txBody>
      </p:sp>
      <p:sp>
        <p:nvSpPr>
          <p:cNvPr id="3" name="Ograda vsebine 2"/>
          <p:cNvSpPr>
            <a:spLocks noGrp="1"/>
          </p:cNvSpPr>
          <p:nvPr>
            <p:ph idx="1"/>
          </p:nvPr>
        </p:nvSpPr>
        <p:spPr/>
        <p:txBody>
          <a:bodyPr/>
          <a:lstStyle/>
          <a:p>
            <a:pPr marL="0" indent="0">
              <a:buNone/>
            </a:pPr>
            <a:r>
              <a:rPr lang="sl-SI" dirty="0"/>
              <a:t>V mnogih družbah je to </a:t>
            </a:r>
            <a:r>
              <a:rPr lang="sl-SI" dirty="0">
                <a:solidFill>
                  <a:srgbClr val="00B0F0"/>
                </a:solidFill>
              </a:rPr>
              <a:t>tradicionalno mesto civilne družbe </a:t>
            </a:r>
            <a:r>
              <a:rPr lang="sl-SI" dirty="0"/>
              <a:t>za ljudi, kjer se zbirajo stran od doma ali delovnega </a:t>
            </a:r>
            <a:r>
              <a:rPr lang="sl-SI" dirty="0" smtClean="0"/>
              <a:t>mesta (glavne </a:t>
            </a:r>
            <a:r>
              <a:rPr lang="sl-SI" dirty="0"/>
              <a:t>ulice, gostilne, lokali, pošte, nakupovalni centri, športne dvorane ali – </a:t>
            </a:r>
            <a:r>
              <a:rPr lang="sl-SI" dirty="0" smtClean="0">
                <a:solidFill>
                  <a:srgbClr val="00B0F0"/>
                </a:solidFill>
              </a:rPr>
              <a:t>knjižnice</a:t>
            </a:r>
            <a:r>
              <a:rPr lang="sl-SI" dirty="0" smtClean="0"/>
              <a:t>). </a:t>
            </a:r>
            <a:endParaRPr lang="sl-SI" dirty="0"/>
          </a:p>
          <a:p>
            <a:endParaRPr lang="sl-SI" dirty="0"/>
          </a:p>
        </p:txBody>
      </p:sp>
      <p:sp>
        <p:nvSpPr>
          <p:cNvPr id="4" name="Ograda datuma 3"/>
          <p:cNvSpPr>
            <a:spLocks noGrp="1"/>
          </p:cNvSpPr>
          <p:nvPr>
            <p:ph type="dt" sz="half" idx="10"/>
          </p:nvPr>
        </p:nvSpPr>
        <p:spPr/>
        <p:txBody>
          <a:bodyPr/>
          <a:lstStyle/>
          <a:p>
            <a:pPr>
              <a:defRPr/>
            </a:pPr>
            <a:fld id="{6D421CF7-44B6-4D1F-9031-932C5FB2EBF8}"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7</a:t>
            </a:fld>
            <a:endParaRPr lang="sl-SI"/>
          </a:p>
        </p:txBody>
      </p:sp>
    </p:spTree>
    <p:extLst>
      <p:ext uri="{BB962C8B-B14F-4D97-AF65-F5344CB8AC3E}">
        <p14:creationId xmlns:p14="http://schemas.microsoft.com/office/powerpoint/2010/main" val="22139650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lvl="0"/>
            <a:r>
              <a:rPr lang="sl-SI" sz="2400" b="1" dirty="0"/>
              <a:t>»Knjižničarstvo kot odgovornost in drugi pogledi na sodobno vlogo knjižnic«</a:t>
            </a:r>
            <a:br>
              <a:rPr lang="sl-SI" sz="2400" b="1" dirty="0"/>
            </a:br>
            <a:endParaRPr lang="sl-SI" sz="2400"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76056" y="1704005"/>
            <a:ext cx="3063794"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ravokotnik 3"/>
          <p:cNvSpPr/>
          <p:nvPr/>
        </p:nvSpPr>
        <p:spPr>
          <a:xfrm>
            <a:off x="971600" y="1916832"/>
            <a:ext cx="3649100" cy="4154984"/>
          </a:xfrm>
          <a:prstGeom prst="rect">
            <a:avLst/>
          </a:prstGeom>
        </p:spPr>
        <p:txBody>
          <a:bodyPr wrap="square">
            <a:spAutoFit/>
          </a:bodyPr>
          <a:lstStyle/>
          <a:p>
            <a:r>
              <a:rPr lang="sl-SI" sz="2400" dirty="0">
                <a:solidFill>
                  <a:schemeClr val="bg1"/>
                </a:solidFill>
                <a:latin typeface="+mn-lt"/>
              </a:rPr>
              <a:t>»Knjižnice in družba: vloga, odgovornost in prihodnost knjižnic v dobi sprememb.« </a:t>
            </a:r>
            <a:endParaRPr lang="sl-SI" sz="2400" dirty="0" smtClean="0">
              <a:solidFill>
                <a:schemeClr val="bg1"/>
              </a:solidFill>
              <a:latin typeface="+mn-lt"/>
            </a:endParaRPr>
          </a:p>
          <a:p>
            <a:r>
              <a:rPr lang="sl-SI" sz="2400" dirty="0" smtClean="0">
                <a:solidFill>
                  <a:schemeClr val="bg1"/>
                </a:solidFill>
                <a:latin typeface="+mn-lt"/>
              </a:rPr>
              <a:t>Gre </a:t>
            </a:r>
            <a:r>
              <a:rPr lang="sl-SI" sz="2400" dirty="0">
                <a:solidFill>
                  <a:schemeClr val="bg1"/>
                </a:solidFill>
                <a:latin typeface="+mn-lt"/>
              </a:rPr>
              <a:t>za enega bolj sodobnih poizkusov, ki želi </a:t>
            </a:r>
            <a:r>
              <a:rPr lang="sl-SI" sz="2400" dirty="0" err="1">
                <a:solidFill>
                  <a:schemeClr val="bg1"/>
                </a:solidFill>
                <a:latin typeface="+mn-lt"/>
              </a:rPr>
              <a:t>kompedijsko</a:t>
            </a:r>
            <a:r>
              <a:rPr lang="sl-SI" sz="2400" dirty="0">
                <a:solidFill>
                  <a:schemeClr val="bg1"/>
                </a:solidFill>
                <a:latin typeface="+mn-lt"/>
              </a:rPr>
              <a:t>, na enem mestu združiti razmišljanja in izsledke raziskav o nekaterih največjih problemih ter izzivih knjižnic sedanjosti</a:t>
            </a:r>
            <a:r>
              <a:rPr lang="sl-SI" dirty="0">
                <a:solidFill>
                  <a:schemeClr val="bg1"/>
                </a:solidFill>
              </a:rPr>
              <a:t>. </a:t>
            </a:r>
          </a:p>
        </p:txBody>
      </p:sp>
      <p:sp>
        <p:nvSpPr>
          <p:cNvPr id="3" name="Ograda datuma 2"/>
          <p:cNvSpPr>
            <a:spLocks noGrp="1"/>
          </p:cNvSpPr>
          <p:nvPr>
            <p:ph type="dt" sz="half" idx="10"/>
          </p:nvPr>
        </p:nvSpPr>
        <p:spPr/>
        <p:txBody>
          <a:bodyPr/>
          <a:lstStyle/>
          <a:p>
            <a:pPr>
              <a:defRPr/>
            </a:pPr>
            <a:fld id="{74B3836E-E78E-4524-A253-88B2A00A1954}"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70</a:t>
            </a:fld>
            <a:endParaRPr lang="sl-SI"/>
          </a:p>
        </p:txBody>
      </p:sp>
    </p:spTree>
    <p:extLst>
      <p:ext uri="{BB962C8B-B14F-4D97-AF65-F5344CB8AC3E}">
        <p14:creationId xmlns:p14="http://schemas.microsoft.com/office/powerpoint/2010/main" val="14823740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Razmislek</a:t>
            </a:r>
            <a:endParaRPr lang="sl-SI" dirty="0"/>
          </a:p>
        </p:txBody>
      </p:sp>
      <p:sp>
        <p:nvSpPr>
          <p:cNvPr id="3" name="Ograda vsebine 2"/>
          <p:cNvSpPr>
            <a:spLocks noGrp="1"/>
          </p:cNvSpPr>
          <p:nvPr>
            <p:ph idx="1"/>
          </p:nvPr>
        </p:nvSpPr>
        <p:spPr/>
        <p:txBody>
          <a:bodyPr/>
          <a:lstStyle/>
          <a:p>
            <a:r>
              <a:rPr lang="sl-SI" dirty="0" smtClean="0"/>
              <a:t>Mario </a:t>
            </a:r>
            <a:r>
              <a:rPr lang="sl-SI" dirty="0" err="1"/>
              <a:t>Hibert</a:t>
            </a:r>
            <a:r>
              <a:rPr lang="sl-SI" dirty="0"/>
              <a:t>: </a:t>
            </a:r>
            <a:r>
              <a:rPr lang="sl-SI" i="1" dirty="0" err="1"/>
              <a:t>Bibliotekari</a:t>
            </a:r>
            <a:r>
              <a:rPr lang="sl-SI" i="1" dirty="0"/>
              <a:t> u </a:t>
            </a:r>
            <a:r>
              <a:rPr lang="sl-SI" i="1" dirty="0" err="1"/>
              <a:t>umreženom</a:t>
            </a:r>
            <a:r>
              <a:rPr lang="sl-SI" i="1" dirty="0"/>
              <a:t> društvu </a:t>
            </a:r>
            <a:r>
              <a:rPr lang="sl-SI" i="1" dirty="0" err="1"/>
              <a:t>postaju</a:t>
            </a:r>
            <a:r>
              <a:rPr lang="sl-SI" i="1" dirty="0"/>
              <a:t> </a:t>
            </a:r>
            <a:r>
              <a:rPr lang="sl-SI" i="1" dirty="0" err="1"/>
              <a:t>nositelji</a:t>
            </a:r>
            <a:r>
              <a:rPr lang="sl-SI" i="1" dirty="0"/>
              <a:t> društvenih </a:t>
            </a:r>
            <a:r>
              <a:rPr lang="sl-SI" i="1" dirty="0" err="1"/>
              <a:t>promjena</a:t>
            </a:r>
            <a:endParaRPr lang="sl-SI" b="1" i="1" dirty="0"/>
          </a:p>
          <a:p>
            <a:r>
              <a:rPr lang="sl-SI" dirty="0" smtClean="0"/>
              <a:t>Potrebna sprotna refleksija in sproten premislek o spremembah.</a:t>
            </a:r>
          </a:p>
          <a:p>
            <a:r>
              <a:rPr lang="sl-SI" dirty="0" smtClean="0"/>
              <a:t>Knjižnice – pozitiven doprinos družbeni stvarnosti.</a:t>
            </a:r>
          </a:p>
          <a:p>
            <a:endParaRPr lang="sl-SI" dirty="0"/>
          </a:p>
        </p:txBody>
      </p:sp>
      <p:sp>
        <p:nvSpPr>
          <p:cNvPr id="4" name="Ograda datuma 3"/>
          <p:cNvSpPr>
            <a:spLocks noGrp="1"/>
          </p:cNvSpPr>
          <p:nvPr>
            <p:ph type="dt" sz="half" idx="10"/>
          </p:nvPr>
        </p:nvSpPr>
        <p:spPr/>
        <p:txBody>
          <a:bodyPr/>
          <a:lstStyle/>
          <a:p>
            <a:pPr>
              <a:defRPr/>
            </a:pPr>
            <a:fld id="{80F3B991-B506-4687-81D1-24FC02761EFD}"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71</a:t>
            </a:fld>
            <a:endParaRPr lang="sl-SI"/>
          </a:p>
        </p:txBody>
      </p:sp>
    </p:spTree>
    <p:extLst>
      <p:ext uri="{BB962C8B-B14F-4D97-AF65-F5344CB8AC3E}">
        <p14:creationId xmlns:p14="http://schemas.microsoft.com/office/powerpoint/2010/main" val="42547416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HOW COLLEGE STUDENTS SPEND THEIR TIME IN THE LIBRARY</a:t>
            </a:r>
            <a:br>
              <a:rPr lang="sl-SI" b="1" dirty="0"/>
            </a:br>
            <a:endParaRPr lang="sl-SI" dirty="0"/>
          </a:p>
        </p:txBody>
      </p:sp>
      <p:sp>
        <p:nvSpPr>
          <p:cNvPr id="3" name="Ograda vsebine 2"/>
          <p:cNvSpPr>
            <a:spLocks noGrp="1"/>
          </p:cNvSpPr>
          <p:nvPr>
            <p:ph idx="1"/>
          </p:nvPr>
        </p:nvSpPr>
        <p:spPr>
          <a:xfrm>
            <a:off x="3707904" y="1524000"/>
            <a:ext cx="4978896" cy="4525963"/>
          </a:xfrm>
        </p:spPr>
        <p:txBody>
          <a:bodyPr/>
          <a:lstStyle/>
          <a:p>
            <a:pPr marL="514350" lvl="0" indent="-514350" algn="ctr">
              <a:buFont typeface="+mj-lt"/>
              <a:buAutoNum type="arabicPeriod"/>
            </a:pPr>
            <a:r>
              <a:rPr lang="sl-SI" sz="2000" dirty="0"/>
              <a:t>Branje tiskanega gradiva(18.8%)</a:t>
            </a:r>
          </a:p>
          <a:p>
            <a:pPr marL="514350" lvl="0" indent="-514350" algn="ctr">
              <a:buFont typeface="+mj-lt"/>
              <a:buAutoNum type="arabicPeriod"/>
            </a:pPr>
            <a:r>
              <a:rPr lang="sl-SI" sz="2000" dirty="0"/>
              <a:t>Prebiranje/pregledovanje družabnih medijev (11.4%)</a:t>
            </a:r>
          </a:p>
          <a:p>
            <a:pPr marL="514350" lvl="0" indent="-514350" algn="ctr">
              <a:buFont typeface="+mj-lt"/>
              <a:buAutoNum type="arabicPeriod"/>
            </a:pPr>
            <a:r>
              <a:rPr lang="sl-SI" sz="2000" dirty="0"/>
              <a:t>Obiskovanje ne-izobraževalnih spletnih strani (9.3%)</a:t>
            </a:r>
          </a:p>
          <a:p>
            <a:pPr marL="514350" lvl="0" indent="-514350" algn="ctr">
              <a:buFont typeface="+mj-lt"/>
              <a:buAutoNum type="arabicPeriod"/>
            </a:pPr>
            <a:r>
              <a:rPr lang="sl-SI" sz="2000" dirty="0"/>
              <a:t>Pregledovanje (vpogled) </a:t>
            </a:r>
            <a:r>
              <a:rPr lang="sl-SI" sz="2000" dirty="0" err="1"/>
              <a:t>online</a:t>
            </a:r>
            <a:r>
              <a:rPr lang="sl-SI" sz="2000" dirty="0"/>
              <a:t> knjižničnega gradiva (5.9%)</a:t>
            </a:r>
          </a:p>
          <a:p>
            <a:pPr marL="514350" lvl="0" indent="-514350" algn="ctr">
              <a:buFont typeface="+mj-lt"/>
              <a:buAutoNum type="arabicPeriod"/>
            </a:pPr>
            <a:r>
              <a:rPr lang="sl-SI" sz="2000" dirty="0"/>
              <a:t>Skupinsko delo (5.6%)</a:t>
            </a:r>
          </a:p>
          <a:p>
            <a:pPr marL="514350" lvl="0" indent="-514350" algn="ctr">
              <a:buFont typeface="+mj-lt"/>
              <a:buAutoNum type="arabicPeriod"/>
            </a:pPr>
            <a:r>
              <a:rPr lang="sl-SI" sz="2000" dirty="0"/>
              <a:t>Pošiljanje kratkih sporočil (4.1%)</a:t>
            </a:r>
          </a:p>
          <a:p>
            <a:pPr marL="514350" lvl="0" indent="-514350" algn="ctr">
              <a:buFont typeface="+mj-lt"/>
              <a:buAutoNum type="arabicPeriod"/>
            </a:pPr>
            <a:r>
              <a:rPr lang="sl-SI" sz="2000" dirty="0"/>
              <a:t>Prebiranje spletnih strani z novicami (2.6%)</a:t>
            </a:r>
          </a:p>
          <a:p>
            <a:pPr marL="514350" lvl="0" indent="-514350" algn="ctr">
              <a:buFont typeface="+mj-lt"/>
              <a:buAutoNum type="arabicPeriod"/>
            </a:pPr>
            <a:r>
              <a:rPr lang="sl-SI" sz="2000" dirty="0"/>
              <a:t>Ogled video posnetkov na </a:t>
            </a:r>
            <a:r>
              <a:rPr lang="sl-SI" sz="2000" dirty="0" err="1"/>
              <a:t>You</a:t>
            </a:r>
            <a:r>
              <a:rPr lang="sl-SI" sz="2000" dirty="0"/>
              <a:t> Tube (2.1%)</a:t>
            </a:r>
          </a:p>
          <a:p>
            <a:pPr marL="514350" lvl="0" indent="-514350" algn="ctr">
              <a:buFont typeface="+mj-lt"/>
              <a:buAutoNum type="arabicPeriod"/>
            </a:pPr>
            <a:r>
              <a:rPr lang="sl-SI" sz="2000" dirty="0"/>
              <a:t>Spletno nakupovanje (1.1%)</a:t>
            </a:r>
          </a:p>
          <a:p>
            <a:pPr marL="514350" lvl="0" indent="-514350" algn="ctr">
              <a:buFont typeface="+mj-lt"/>
              <a:buAutoNum type="arabicPeriod"/>
            </a:pPr>
            <a:r>
              <a:rPr lang="sl-SI" sz="2000" dirty="0"/>
              <a:t>Spanje (0.7%)</a:t>
            </a:r>
            <a:endParaRPr lang="sl-SI" sz="20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046" y="1268760"/>
            <a:ext cx="2914650" cy="459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ravokotnik 4"/>
          <p:cNvSpPr/>
          <p:nvPr/>
        </p:nvSpPr>
        <p:spPr>
          <a:xfrm>
            <a:off x="467544" y="5859810"/>
            <a:ext cx="3456384" cy="1015663"/>
          </a:xfrm>
          <a:prstGeom prst="rect">
            <a:avLst/>
          </a:prstGeom>
        </p:spPr>
        <p:txBody>
          <a:bodyPr wrap="square">
            <a:spAutoFit/>
          </a:bodyPr>
          <a:lstStyle/>
          <a:p>
            <a:r>
              <a:rPr lang="sl-SI" sz="1200" dirty="0" smtClean="0">
                <a:solidFill>
                  <a:schemeClr val="bg1"/>
                </a:solidFill>
              </a:rPr>
              <a:t>Študija: </a:t>
            </a:r>
            <a:r>
              <a:rPr lang="sl-SI" sz="1200" dirty="0" err="1" smtClean="0">
                <a:solidFill>
                  <a:schemeClr val="bg1"/>
                </a:solidFill>
              </a:rPr>
              <a:t>Lawrenc</a:t>
            </a:r>
            <a:r>
              <a:rPr lang="sl-SI" sz="1200" dirty="0" smtClean="0">
                <a:solidFill>
                  <a:schemeClr val="bg1"/>
                </a:solidFill>
              </a:rPr>
              <a:t> </a:t>
            </a:r>
            <a:r>
              <a:rPr lang="sl-SI" sz="1200" dirty="0">
                <a:solidFill>
                  <a:schemeClr val="bg1"/>
                </a:solidFill>
              </a:rPr>
              <a:t>T. </a:t>
            </a:r>
            <a:r>
              <a:rPr lang="sl-SI" sz="1200" dirty="0" err="1" smtClean="0">
                <a:solidFill>
                  <a:schemeClr val="bg1"/>
                </a:solidFill>
              </a:rPr>
              <a:t>Parett</a:t>
            </a:r>
            <a:r>
              <a:rPr lang="sl-SI" sz="1200" dirty="0" smtClean="0">
                <a:solidFill>
                  <a:schemeClr val="bg1"/>
                </a:solidFill>
              </a:rPr>
              <a:t> </a:t>
            </a:r>
            <a:r>
              <a:rPr lang="sl-SI" sz="1200" dirty="0">
                <a:solidFill>
                  <a:schemeClr val="bg1"/>
                </a:solidFill>
              </a:rPr>
              <a:t>in </a:t>
            </a:r>
            <a:r>
              <a:rPr lang="sl-SI" sz="1200" dirty="0" err="1">
                <a:solidFill>
                  <a:schemeClr val="bg1"/>
                </a:solidFill>
              </a:rPr>
              <a:t>Amy</a:t>
            </a:r>
            <a:r>
              <a:rPr lang="sl-SI" sz="1200" dirty="0">
                <a:solidFill>
                  <a:schemeClr val="bg1"/>
                </a:solidFill>
              </a:rPr>
              <a:t> </a:t>
            </a:r>
            <a:r>
              <a:rPr lang="sl-SI" sz="1200" dirty="0" err="1" smtClean="0">
                <a:solidFill>
                  <a:schemeClr val="bg1"/>
                </a:solidFill>
              </a:rPr>
              <a:t>Catalana</a:t>
            </a:r>
            <a:r>
              <a:rPr lang="sl-SI" sz="1200" dirty="0" smtClean="0">
                <a:solidFill>
                  <a:schemeClr val="bg1"/>
                </a:solidFill>
              </a:rPr>
              <a:t>:</a:t>
            </a:r>
          </a:p>
          <a:p>
            <a:r>
              <a:rPr lang="sl-SI" sz="1200" dirty="0">
                <a:solidFill>
                  <a:schemeClr val="bg1"/>
                </a:solidFill>
              </a:rPr>
              <a:t>(vir: </a:t>
            </a:r>
            <a:r>
              <a:rPr lang="sl-SI" sz="1200" u="sng" dirty="0">
                <a:solidFill>
                  <a:schemeClr val="bg1"/>
                </a:solidFill>
                <a:hlinkClick r:id="rId3"/>
              </a:rPr>
              <a:t>http://www.dailymail.co.uk/femail/article-2359481/What-students-really-libraries-From-texting-Facebook-online-shopping-just-18-time-spent-actually-READING.html#ixzz2Z6YPj3Ts</a:t>
            </a:r>
            <a:r>
              <a:rPr lang="sl-SI" sz="1200" u="sng" dirty="0">
                <a:solidFill>
                  <a:schemeClr val="bg1"/>
                </a:solidFill>
              </a:rPr>
              <a:t>)</a:t>
            </a:r>
            <a:endParaRPr lang="sl-SI" sz="1200" dirty="0">
              <a:solidFill>
                <a:schemeClr val="bg1"/>
              </a:solidFill>
            </a:endParaRPr>
          </a:p>
        </p:txBody>
      </p:sp>
      <p:sp>
        <p:nvSpPr>
          <p:cNvPr id="6" name="Ograda datuma 5"/>
          <p:cNvSpPr>
            <a:spLocks noGrp="1"/>
          </p:cNvSpPr>
          <p:nvPr>
            <p:ph type="dt" sz="half" idx="10"/>
          </p:nvPr>
        </p:nvSpPr>
        <p:spPr/>
        <p:txBody>
          <a:bodyPr/>
          <a:lstStyle/>
          <a:p>
            <a:pPr>
              <a:defRPr/>
            </a:pPr>
            <a:fld id="{EBAE98ED-6417-4C83-BA91-99DCD717E1E9}" type="datetime1">
              <a:rPr lang="sl-SI" smtClean="0"/>
              <a:t>8.10.2013</a:t>
            </a:fld>
            <a:endParaRPr lang="sl-SI"/>
          </a:p>
        </p:txBody>
      </p:sp>
      <p:sp>
        <p:nvSpPr>
          <p:cNvPr id="7" name="Ograda noge 6"/>
          <p:cNvSpPr>
            <a:spLocks noGrp="1"/>
          </p:cNvSpPr>
          <p:nvPr>
            <p:ph type="ftr" sz="quarter" idx="11"/>
          </p:nvPr>
        </p:nvSpPr>
        <p:spPr/>
        <p:txBody>
          <a:bodyPr/>
          <a:lstStyle/>
          <a:p>
            <a:pPr>
              <a:defRPr/>
            </a:pPr>
            <a:r>
              <a:rPr lang="sl-SI" smtClean="0"/>
              <a:t>Milena Bon: Oaze - dnevne sobe</a:t>
            </a:r>
            <a:endParaRPr lang="sl-SI"/>
          </a:p>
        </p:txBody>
      </p:sp>
      <p:sp>
        <p:nvSpPr>
          <p:cNvPr id="8" name="Ograda številke diapozitiva 7"/>
          <p:cNvSpPr>
            <a:spLocks noGrp="1"/>
          </p:cNvSpPr>
          <p:nvPr>
            <p:ph type="sldNum" sz="quarter" idx="12"/>
          </p:nvPr>
        </p:nvSpPr>
        <p:spPr/>
        <p:txBody>
          <a:bodyPr/>
          <a:lstStyle/>
          <a:p>
            <a:pPr>
              <a:defRPr/>
            </a:pPr>
            <a:fld id="{81BE239E-3183-4DEE-9D4D-AE7B05DE90B9}" type="slidenum">
              <a:rPr lang="sl-SI" smtClean="0"/>
              <a:pPr>
                <a:defRPr/>
              </a:pPr>
              <a:t>72</a:t>
            </a:fld>
            <a:endParaRPr lang="sl-SI"/>
          </a:p>
        </p:txBody>
      </p:sp>
    </p:spTree>
    <p:extLst>
      <p:ext uri="{BB962C8B-B14F-4D97-AF65-F5344CB8AC3E}">
        <p14:creationId xmlns:p14="http://schemas.microsoft.com/office/powerpoint/2010/main" val="198496587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smtClean="0"/>
              <a:t>Razmislek</a:t>
            </a:r>
            <a:endParaRPr lang="sl-SI" dirty="0"/>
          </a:p>
        </p:txBody>
      </p:sp>
      <p:sp>
        <p:nvSpPr>
          <p:cNvPr id="3" name="Ograda vsebine 2"/>
          <p:cNvSpPr>
            <a:spLocks noGrp="1"/>
          </p:cNvSpPr>
          <p:nvPr>
            <p:ph idx="1"/>
          </p:nvPr>
        </p:nvSpPr>
        <p:spPr/>
        <p:txBody>
          <a:bodyPr/>
          <a:lstStyle/>
          <a:p>
            <a:r>
              <a:rPr lang="sl-SI" dirty="0" smtClean="0"/>
              <a:t>Do </a:t>
            </a:r>
            <a:r>
              <a:rPr lang="sl-SI" dirty="0"/>
              <a:t>leta 2020 </a:t>
            </a:r>
            <a:r>
              <a:rPr lang="sl-SI" dirty="0" smtClean="0"/>
              <a:t>bo generacija Z igrala 10.000 ur računalniške igrice in le 5.000 ur presedela ob knjigah.</a:t>
            </a:r>
          </a:p>
          <a:p>
            <a:r>
              <a:rPr lang="sl-SI" dirty="0" smtClean="0"/>
              <a:t>Generacija Google – novo vesolje uporabnika, rezultati takoj (84 % začne iskati na Google)…</a:t>
            </a:r>
          </a:p>
          <a:p>
            <a:endParaRPr lang="sl-SI" dirty="0"/>
          </a:p>
        </p:txBody>
      </p:sp>
      <p:sp>
        <p:nvSpPr>
          <p:cNvPr id="4" name="Ograda datuma 3"/>
          <p:cNvSpPr>
            <a:spLocks noGrp="1"/>
          </p:cNvSpPr>
          <p:nvPr>
            <p:ph type="dt" sz="half" idx="10"/>
          </p:nvPr>
        </p:nvSpPr>
        <p:spPr/>
        <p:txBody>
          <a:bodyPr/>
          <a:lstStyle/>
          <a:p>
            <a:pPr>
              <a:defRPr/>
            </a:pPr>
            <a:fld id="{F9FDF28E-7D62-4555-B856-037C80C642E8}"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73</a:t>
            </a:fld>
            <a:endParaRPr lang="sl-SI"/>
          </a:p>
        </p:txBody>
      </p:sp>
    </p:spTree>
    <p:extLst>
      <p:ext uri="{BB962C8B-B14F-4D97-AF65-F5344CB8AC3E}">
        <p14:creationId xmlns:p14="http://schemas.microsoft.com/office/powerpoint/2010/main" val="360129493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Razmislek</a:t>
            </a:r>
            <a:endParaRPr lang="sl-SI" dirty="0"/>
          </a:p>
        </p:txBody>
      </p:sp>
      <p:sp>
        <p:nvSpPr>
          <p:cNvPr id="3" name="Ograda vsebine 2"/>
          <p:cNvSpPr>
            <a:spLocks noGrp="1"/>
          </p:cNvSpPr>
          <p:nvPr>
            <p:ph idx="1"/>
          </p:nvPr>
        </p:nvSpPr>
        <p:spPr/>
        <p:txBody>
          <a:bodyPr/>
          <a:lstStyle/>
          <a:p>
            <a:r>
              <a:rPr lang="sl-SI" dirty="0" smtClean="0"/>
              <a:t>Včasih so knjižnice že bile družaben prostor (kavarne, plesi).</a:t>
            </a:r>
          </a:p>
          <a:p>
            <a:r>
              <a:rPr lang="sl-SI" dirty="0"/>
              <a:t>Danes </a:t>
            </a:r>
            <a:r>
              <a:rPr lang="sl-SI" dirty="0" smtClean="0"/>
              <a:t>- </a:t>
            </a:r>
            <a:r>
              <a:rPr lang="sl-SI" dirty="0">
                <a:solidFill>
                  <a:srgbClr val="FF0000"/>
                </a:solidFill>
              </a:rPr>
              <a:t>dnevne sobe kraja </a:t>
            </a:r>
            <a:r>
              <a:rPr lang="sl-SI" dirty="0"/>
              <a:t>in </a:t>
            </a:r>
            <a:r>
              <a:rPr lang="sl-SI" dirty="0">
                <a:solidFill>
                  <a:srgbClr val="FF0000"/>
                </a:solidFill>
              </a:rPr>
              <a:t>oaze</a:t>
            </a:r>
            <a:r>
              <a:rPr lang="sl-SI" dirty="0"/>
              <a:t> za prijetno in koristno preživljanje prostega časa za vse generacije, ne glede na</a:t>
            </a:r>
            <a:r>
              <a:rPr lang="sl-SI" dirty="0" smtClean="0"/>
              <a:t>…</a:t>
            </a:r>
          </a:p>
          <a:p>
            <a:r>
              <a:rPr lang="sl-SI" dirty="0"/>
              <a:t>Dogaja se resocializacija knjižnic.</a:t>
            </a:r>
          </a:p>
          <a:p>
            <a:endParaRPr lang="sl-SI" dirty="0"/>
          </a:p>
          <a:p>
            <a:endParaRPr lang="sl-SI" dirty="0" smtClean="0"/>
          </a:p>
        </p:txBody>
      </p:sp>
      <p:sp>
        <p:nvSpPr>
          <p:cNvPr id="4" name="Ograda datuma 3"/>
          <p:cNvSpPr>
            <a:spLocks noGrp="1"/>
          </p:cNvSpPr>
          <p:nvPr>
            <p:ph type="dt" sz="half" idx="10"/>
          </p:nvPr>
        </p:nvSpPr>
        <p:spPr/>
        <p:txBody>
          <a:bodyPr/>
          <a:lstStyle/>
          <a:p>
            <a:pPr>
              <a:defRPr/>
            </a:pPr>
            <a:fld id="{FC68D449-D75B-4A45-8960-301110186358}"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74</a:t>
            </a:fld>
            <a:endParaRPr lang="sl-SI"/>
          </a:p>
        </p:txBody>
      </p:sp>
    </p:spTree>
    <p:extLst>
      <p:ext uri="{BB962C8B-B14F-4D97-AF65-F5344CB8AC3E}">
        <p14:creationId xmlns:p14="http://schemas.microsoft.com/office/powerpoint/2010/main" val="230171844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Razmislek</a:t>
            </a:r>
          </a:p>
        </p:txBody>
      </p:sp>
      <p:sp>
        <p:nvSpPr>
          <p:cNvPr id="3" name="Ograda vsebine 2"/>
          <p:cNvSpPr>
            <a:spLocks noGrp="1"/>
          </p:cNvSpPr>
          <p:nvPr>
            <p:ph idx="1"/>
          </p:nvPr>
        </p:nvSpPr>
        <p:spPr>
          <a:xfrm>
            <a:off x="467544" y="1268760"/>
            <a:ext cx="8229600" cy="4525963"/>
          </a:xfrm>
        </p:spPr>
        <p:txBody>
          <a:bodyPr/>
          <a:lstStyle/>
          <a:p>
            <a:pPr marL="0" indent="0">
              <a:buNone/>
            </a:pPr>
            <a:r>
              <a:rPr lang="sl-SI" dirty="0" smtClean="0"/>
              <a:t>Prihaja </a:t>
            </a:r>
            <a:r>
              <a:rPr lang="sl-SI" dirty="0"/>
              <a:t>do zmede poklicne identitete – </a:t>
            </a:r>
            <a:r>
              <a:rPr lang="sl-SI" dirty="0" smtClean="0"/>
              <a:t>večopravilnost, </a:t>
            </a:r>
            <a:r>
              <a:rPr lang="sl-SI" dirty="0" err="1"/>
              <a:t>multifunkcionalnost</a:t>
            </a:r>
            <a:r>
              <a:rPr lang="sl-SI" dirty="0"/>
              <a:t> </a:t>
            </a:r>
            <a:r>
              <a:rPr lang="sl-SI" dirty="0" smtClean="0"/>
              <a:t>knjižničarjev</a:t>
            </a:r>
            <a:r>
              <a:rPr lang="sl-SI" dirty="0"/>
              <a:t>. </a:t>
            </a:r>
          </a:p>
          <a:p>
            <a:endParaRPr lang="sl-SI" dirty="0" smtClean="0"/>
          </a:p>
          <a:p>
            <a:pPr marL="0" indent="0">
              <a:buNone/>
            </a:pPr>
            <a:r>
              <a:rPr lang="sl-SI" dirty="0" smtClean="0"/>
              <a:t>Poklic </a:t>
            </a:r>
            <a:r>
              <a:rPr lang="sl-SI" dirty="0"/>
              <a:t>zahteva </a:t>
            </a:r>
            <a:endParaRPr lang="sl-SI" dirty="0" smtClean="0"/>
          </a:p>
          <a:p>
            <a:pPr marL="0" indent="0">
              <a:buNone/>
            </a:pPr>
            <a:r>
              <a:rPr lang="sl-SI" dirty="0" smtClean="0"/>
              <a:t>vse </a:t>
            </a:r>
            <a:r>
              <a:rPr lang="sl-SI" dirty="0"/>
              <a:t>več znanj.</a:t>
            </a:r>
          </a:p>
          <a:p>
            <a:pPr marL="0" indent="0">
              <a:buNone/>
            </a:pPr>
            <a:endParaRPr lang="sl-SI" dirty="0" smtClean="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5556" y="2492896"/>
            <a:ext cx="5030887" cy="377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grada datuma 4"/>
          <p:cNvSpPr>
            <a:spLocks noGrp="1"/>
          </p:cNvSpPr>
          <p:nvPr>
            <p:ph type="dt" sz="half" idx="10"/>
          </p:nvPr>
        </p:nvSpPr>
        <p:spPr/>
        <p:txBody>
          <a:bodyPr/>
          <a:lstStyle/>
          <a:p>
            <a:pPr>
              <a:defRPr/>
            </a:pPr>
            <a:fld id="{CFCD7CCD-6F37-40D9-B59A-5263842191BA}" type="datetime1">
              <a:rPr lang="sl-SI" smtClean="0"/>
              <a:t>8.10.2013</a:t>
            </a:fld>
            <a:endParaRPr lang="sl-SI"/>
          </a:p>
        </p:txBody>
      </p:sp>
      <p:sp>
        <p:nvSpPr>
          <p:cNvPr id="6" name="Ograda noge 5"/>
          <p:cNvSpPr>
            <a:spLocks noGrp="1"/>
          </p:cNvSpPr>
          <p:nvPr>
            <p:ph type="ftr" sz="quarter" idx="11"/>
          </p:nvPr>
        </p:nvSpPr>
        <p:spPr/>
        <p:txBody>
          <a:bodyPr/>
          <a:lstStyle/>
          <a:p>
            <a:pPr>
              <a:defRPr/>
            </a:pPr>
            <a:r>
              <a:rPr lang="sl-SI" smtClean="0"/>
              <a:t>Milena Bon: Oaze - dnevne sobe</a:t>
            </a:r>
            <a:endParaRPr lang="sl-SI"/>
          </a:p>
        </p:txBody>
      </p:sp>
      <p:sp>
        <p:nvSpPr>
          <p:cNvPr id="7" name="Ograda številke diapozitiva 6"/>
          <p:cNvSpPr>
            <a:spLocks noGrp="1"/>
          </p:cNvSpPr>
          <p:nvPr>
            <p:ph type="sldNum" sz="quarter" idx="12"/>
          </p:nvPr>
        </p:nvSpPr>
        <p:spPr/>
        <p:txBody>
          <a:bodyPr/>
          <a:lstStyle/>
          <a:p>
            <a:pPr>
              <a:defRPr/>
            </a:pPr>
            <a:fld id="{81BE239E-3183-4DEE-9D4D-AE7B05DE90B9}" type="slidenum">
              <a:rPr lang="sl-SI" smtClean="0"/>
              <a:pPr>
                <a:defRPr/>
              </a:pPr>
              <a:t>75</a:t>
            </a:fld>
            <a:endParaRPr lang="sl-SI"/>
          </a:p>
        </p:txBody>
      </p:sp>
    </p:spTree>
    <p:extLst>
      <p:ext uri="{BB962C8B-B14F-4D97-AF65-F5344CB8AC3E}">
        <p14:creationId xmlns:p14="http://schemas.microsoft.com/office/powerpoint/2010/main" val="9246823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467544" y="548680"/>
            <a:ext cx="8229600" cy="5760640"/>
          </a:xfrm>
        </p:spPr>
        <p:txBody>
          <a:bodyPr/>
          <a:lstStyle/>
          <a:p>
            <a:pPr marL="0" indent="0" algn="ctr">
              <a:buNone/>
            </a:pPr>
            <a:r>
              <a:rPr lang="sl-SI" dirty="0"/>
              <a:t>Knjižnične storitve predstavljajo </a:t>
            </a:r>
            <a:r>
              <a:rPr lang="sl-SI" dirty="0">
                <a:solidFill>
                  <a:srgbClr val="00B0F0"/>
                </a:solidFill>
              </a:rPr>
              <a:t>dodano vrednost </a:t>
            </a:r>
            <a:r>
              <a:rPr lang="sl-SI" dirty="0"/>
              <a:t>celotnemu okolju</a:t>
            </a:r>
            <a:r>
              <a:rPr lang="sl-SI" dirty="0" smtClean="0"/>
              <a:t>.</a:t>
            </a:r>
          </a:p>
          <a:p>
            <a:pPr marL="0" indent="0" algn="ctr">
              <a:buNone/>
            </a:pPr>
            <a:endParaRPr lang="sl-SI" dirty="0"/>
          </a:p>
          <a:p>
            <a:pPr marL="0" indent="0" algn="ctr">
              <a:buNone/>
            </a:pPr>
            <a:r>
              <a:rPr lang="sl-SI" dirty="0" smtClean="0"/>
              <a:t>V </a:t>
            </a:r>
            <a:r>
              <a:rPr lang="sl-SI" dirty="0"/>
              <a:t>izzivih prihodnosti bodo poiskale nove poti do uporabnikov </a:t>
            </a:r>
            <a:r>
              <a:rPr lang="sl-SI" dirty="0" smtClean="0"/>
              <a:t>, </a:t>
            </a:r>
            <a:r>
              <a:rPr lang="sl-SI" dirty="0"/>
              <a:t>razvijale nove </a:t>
            </a:r>
            <a:r>
              <a:rPr lang="sl-SI" dirty="0" smtClean="0"/>
              <a:t>storitve, povečevale kompetence knjižničarjev…</a:t>
            </a:r>
            <a:endParaRPr lang="sl-SI" dirty="0"/>
          </a:p>
          <a:p>
            <a:pPr marL="0" indent="0" algn="ctr">
              <a:buNone/>
            </a:pPr>
            <a:r>
              <a:rPr lang="sl-SI" sz="5400" dirty="0" smtClean="0">
                <a:solidFill>
                  <a:srgbClr val="00B0F0"/>
                </a:solidFill>
              </a:rPr>
              <a:t>Bo </a:t>
            </a:r>
            <a:r>
              <a:rPr lang="sl-SI" sz="5400" dirty="0">
                <a:solidFill>
                  <a:srgbClr val="00B0F0"/>
                </a:solidFill>
              </a:rPr>
              <a:t>politika znala prepoznati vrednost knjižnic?</a:t>
            </a:r>
          </a:p>
          <a:p>
            <a:endParaRPr lang="sl-SI" dirty="0"/>
          </a:p>
        </p:txBody>
      </p:sp>
      <p:sp>
        <p:nvSpPr>
          <p:cNvPr id="2" name="Ograda datuma 1"/>
          <p:cNvSpPr>
            <a:spLocks noGrp="1"/>
          </p:cNvSpPr>
          <p:nvPr>
            <p:ph type="dt" sz="half" idx="10"/>
          </p:nvPr>
        </p:nvSpPr>
        <p:spPr/>
        <p:txBody>
          <a:bodyPr/>
          <a:lstStyle/>
          <a:p>
            <a:pPr>
              <a:defRPr/>
            </a:pPr>
            <a:fld id="{3FEAF212-A48F-4F38-9F28-CC78C77E6902}" type="datetime1">
              <a:rPr lang="sl-SI" smtClean="0"/>
              <a:t>8.10.2013</a:t>
            </a:fld>
            <a:endParaRPr lang="sl-SI"/>
          </a:p>
        </p:txBody>
      </p:sp>
      <p:sp>
        <p:nvSpPr>
          <p:cNvPr id="4" name="Ograda noge 3"/>
          <p:cNvSpPr>
            <a:spLocks noGrp="1"/>
          </p:cNvSpPr>
          <p:nvPr>
            <p:ph type="ftr" sz="quarter" idx="11"/>
          </p:nvPr>
        </p:nvSpPr>
        <p:spPr/>
        <p:txBody>
          <a:bodyPr/>
          <a:lstStyle/>
          <a:p>
            <a:pPr>
              <a:defRPr/>
            </a:pPr>
            <a:r>
              <a:rPr lang="sl-SI" smtClean="0"/>
              <a:t>Milena Bon: Oaze - dnevne sobe</a:t>
            </a:r>
            <a:endParaRPr lang="sl-SI"/>
          </a:p>
        </p:txBody>
      </p:sp>
      <p:sp>
        <p:nvSpPr>
          <p:cNvPr id="5" name="Ograda številke diapozitiva 4"/>
          <p:cNvSpPr>
            <a:spLocks noGrp="1"/>
          </p:cNvSpPr>
          <p:nvPr>
            <p:ph type="sldNum" sz="quarter" idx="12"/>
          </p:nvPr>
        </p:nvSpPr>
        <p:spPr/>
        <p:txBody>
          <a:bodyPr/>
          <a:lstStyle/>
          <a:p>
            <a:pPr>
              <a:defRPr/>
            </a:pPr>
            <a:fld id="{81BE239E-3183-4DEE-9D4D-AE7B05DE90B9}" type="slidenum">
              <a:rPr lang="sl-SI" smtClean="0"/>
              <a:pPr>
                <a:defRPr/>
              </a:pPr>
              <a:t>76</a:t>
            </a:fld>
            <a:endParaRPr lang="sl-SI"/>
          </a:p>
        </p:txBody>
      </p:sp>
    </p:spTree>
    <p:extLst>
      <p:ext uri="{BB962C8B-B14F-4D97-AF65-F5344CB8AC3E}">
        <p14:creationId xmlns:p14="http://schemas.microsoft.com/office/powerpoint/2010/main" val="248196092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2400" b="1" dirty="0">
                <a:solidFill>
                  <a:srgbClr val="00B0F0"/>
                </a:solidFill>
              </a:rPr>
              <a:t>Slovenske splošne knjižnice za prihodnost: </a:t>
            </a:r>
            <a:br>
              <a:rPr lang="sl-SI" sz="2400" b="1" dirty="0">
                <a:solidFill>
                  <a:srgbClr val="00B0F0"/>
                </a:solidFill>
              </a:rPr>
            </a:br>
            <a:r>
              <a:rPr lang="sl-SI" sz="2400" b="1" dirty="0">
                <a:solidFill>
                  <a:srgbClr val="00B0F0"/>
                </a:solidFill>
              </a:rPr>
              <a:t>strategija razvoja slovenskih splošnih knjižnic 2013-2020</a:t>
            </a:r>
            <a:endParaRPr lang="sl-SI" sz="2400" dirty="0">
              <a:solidFill>
                <a:srgbClr val="00B0F0"/>
              </a:solidFill>
            </a:endParaRPr>
          </a:p>
        </p:txBody>
      </p:sp>
      <p:sp>
        <p:nvSpPr>
          <p:cNvPr id="3" name="Ograda vsebine 2"/>
          <p:cNvSpPr>
            <a:spLocks noGrp="1"/>
          </p:cNvSpPr>
          <p:nvPr>
            <p:ph idx="1"/>
          </p:nvPr>
        </p:nvSpPr>
        <p:spPr/>
        <p:txBody>
          <a:bodyPr/>
          <a:lstStyle/>
          <a:p>
            <a:r>
              <a:rPr lang="sl-SI" sz="3200" dirty="0"/>
              <a:t>Dokument </a:t>
            </a:r>
            <a:r>
              <a:rPr lang="sl-SI" sz="3200" dirty="0" smtClean="0"/>
              <a:t>obravnava </a:t>
            </a:r>
            <a:r>
              <a:rPr lang="sl-SI" sz="3200" dirty="0"/>
              <a:t>štiri strateška področja, v katerih je zajeto vse tisto, v kar naj bi splošne knjižnice v prihodnjem srednjeročnem obdobju usmerjale svoje razvojne </a:t>
            </a:r>
            <a:r>
              <a:rPr lang="sl-SI" sz="3200" dirty="0" smtClean="0"/>
              <a:t>potenciale. </a:t>
            </a:r>
            <a:endParaRPr lang="sl-SI" sz="3200" dirty="0"/>
          </a:p>
          <a:p>
            <a:r>
              <a:rPr lang="sl-SI" sz="3200" dirty="0"/>
              <a:t>V okviru področij so zastavljeni </a:t>
            </a:r>
            <a:r>
              <a:rPr lang="sl-SI" sz="3200" b="1" dirty="0">
                <a:solidFill>
                  <a:srgbClr val="00B0F0"/>
                </a:solidFill>
              </a:rPr>
              <a:t>cilji</a:t>
            </a:r>
            <a:r>
              <a:rPr lang="sl-SI" sz="3200" dirty="0"/>
              <a:t>, ki jih želimo doseči, in </a:t>
            </a:r>
            <a:r>
              <a:rPr lang="sl-SI" sz="3200" b="1" dirty="0">
                <a:solidFill>
                  <a:srgbClr val="00B0F0"/>
                </a:solidFill>
              </a:rPr>
              <a:t>ukrepi</a:t>
            </a:r>
            <a:r>
              <a:rPr lang="sl-SI" sz="3200" dirty="0"/>
              <a:t>, s katerimi bomo te cilje </a:t>
            </a:r>
            <a:r>
              <a:rPr lang="sl-SI" sz="3200" dirty="0" smtClean="0"/>
              <a:t>dosegli</a:t>
            </a:r>
            <a:r>
              <a:rPr lang="sl-SI" sz="3200" smtClean="0"/>
              <a:t>. </a:t>
            </a:r>
          </a:p>
          <a:p>
            <a:pPr marL="0" indent="0">
              <a:buNone/>
            </a:pPr>
            <a:r>
              <a:rPr lang="sl-SI" sz="3200" smtClean="0">
                <a:hlinkClick r:id="rId2"/>
              </a:rPr>
              <a:t> </a:t>
            </a:r>
            <a:r>
              <a:rPr lang="sl-SI" sz="1400" dirty="0" smtClean="0">
                <a:hlinkClick r:id="rId2"/>
              </a:rPr>
              <a:t>(http</a:t>
            </a:r>
            <a:r>
              <a:rPr lang="sl-SI" sz="1400" dirty="0">
                <a:hlinkClick r:id="rId2"/>
              </a:rPr>
              <a:t>://</a:t>
            </a:r>
            <a:r>
              <a:rPr lang="sl-SI" sz="1400" dirty="0" smtClean="0">
                <a:hlinkClick r:id="rId2"/>
              </a:rPr>
              <a:t>zdruzenje-knjiznic.si/media/website/dokumenti/ZSK_e-katalog_SLO.pdf</a:t>
            </a:r>
            <a:r>
              <a:rPr lang="sl-SI" sz="1400" dirty="0" smtClean="0"/>
              <a:t>,  </a:t>
            </a:r>
            <a:r>
              <a:rPr lang="sl-SI" sz="1400" dirty="0" smtClean="0">
                <a:hlinkClick r:id="rId3"/>
              </a:rPr>
              <a:t>http</a:t>
            </a:r>
            <a:r>
              <a:rPr lang="sl-SI" sz="1400" dirty="0">
                <a:hlinkClick r:id="rId3"/>
              </a:rPr>
              <a:t>://zdruzenje-knjiznic.si/about/activities/?lang=en</a:t>
            </a:r>
            <a:endParaRPr lang="sl-SI" sz="1400" dirty="0"/>
          </a:p>
          <a:p>
            <a:endParaRPr lang="sl-SI" dirty="0"/>
          </a:p>
        </p:txBody>
      </p:sp>
      <p:sp>
        <p:nvSpPr>
          <p:cNvPr id="4" name="Ograda datuma 3"/>
          <p:cNvSpPr>
            <a:spLocks noGrp="1"/>
          </p:cNvSpPr>
          <p:nvPr>
            <p:ph type="dt" sz="half" idx="10"/>
          </p:nvPr>
        </p:nvSpPr>
        <p:spPr/>
        <p:txBody>
          <a:bodyPr/>
          <a:lstStyle/>
          <a:p>
            <a:pPr>
              <a:defRPr/>
            </a:pPr>
            <a:fld id="{32218454-D91E-4179-9117-EEE3598EF6D8}"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77</a:t>
            </a:fld>
            <a:endParaRPr lang="sl-SI"/>
          </a:p>
        </p:txBody>
      </p:sp>
    </p:spTree>
    <p:extLst>
      <p:ext uri="{BB962C8B-B14F-4D97-AF65-F5344CB8AC3E}">
        <p14:creationId xmlns:p14="http://schemas.microsoft.com/office/powerpoint/2010/main" val="415997496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p:cNvSpPr txBox="1"/>
          <p:nvPr/>
        </p:nvSpPr>
        <p:spPr>
          <a:xfrm>
            <a:off x="2118891" y="4509120"/>
            <a:ext cx="5184576" cy="2708434"/>
          </a:xfrm>
          <a:prstGeom prst="rect">
            <a:avLst/>
          </a:prstGeom>
          <a:noFill/>
        </p:spPr>
        <p:txBody>
          <a:bodyPr wrap="square" rtlCol="0">
            <a:spAutoFit/>
          </a:bodyPr>
          <a:lstStyle/>
          <a:p>
            <a:pPr algn="ctr"/>
            <a:r>
              <a:rPr lang="sl-SI" sz="5400" dirty="0">
                <a:solidFill>
                  <a:srgbClr val="00B0F0"/>
                </a:solidFill>
                <a:latin typeface="+mj-lt"/>
                <a:sym typeface="Wingdings" panose="05000000000000000000" pitchFamily="2" charset="2"/>
              </a:rPr>
              <a:t>Hvala na </a:t>
            </a:r>
            <a:r>
              <a:rPr lang="sl-SI" sz="5400" dirty="0" err="1" smtClean="0">
                <a:solidFill>
                  <a:srgbClr val="00B0F0"/>
                </a:solidFill>
                <a:latin typeface="+mj-lt"/>
                <a:sym typeface="Wingdings" panose="05000000000000000000" pitchFamily="2" charset="2"/>
              </a:rPr>
              <a:t>pažnji</a:t>
            </a:r>
            <a:r>
              <a:rPr lang="sl-SI" sz="2800" dirty="0" smtClean="0">
                <a:solidFill>
                  <a:srgbClr val="00B0F0"/>
                </a:solidFill>
                <a:latin typeface="+mj-lt"/>
                <a:sym typeface="Wingdings" panose="05000000000000000000" pitchFamily="2" charset="2"/>
              </a:rPr>
              <a:t></a:t>
            </a:r>
          </a:p>
          <a:p>
            <a:pPr algn="ctr"/>
            <a:r>
              <a:rPr lang="sl-SI" sz="5400" dirty="0" smtClean="0">
                <a:solidFill>
                  <a:srgbClr val="00B0F0"/>
                </a:solidFill>
                <a:latin typeface="+mj-lt"/>
                <a:sym typeface="Wingdings" panose="05000000000000000000" pitchFamily="2" charset="2"/>
              </a:rPr>
              <a:t>Milena Bon</a:t>
            </a:r>
            <a:endParaRPr lang="sl-SI" sz="5400" dirty="0">
              <a:solidFill>
                <a:srgbClr val="00B0F0"/>
              </a:solidFill>
              <a:latin typeface="+mj-lt"/>
            </a:endParaRPr>
          </a:p>
          <a:p>
            <a:pPr marL="0" indent="0" algn="ctr">
              <a:buNone/>
            </a:pPr>
            <a:endParaRPr lang="sl-SI" sz="4400" dirty="0">
              <a:solidFill>
                <a:srgbClr val="00B0F0"/>
              </a:solidFill>
              <a:latin typeface="+mj-lt"/>
              <a:sym typeface="Wingdings" panose="05000000000000000000" pitchFamily="2" charset="2"/>
            </a:endParaRPr>
          </a:p>
          <a:p>
            <a:endParaRPr lang="sl-SI" dirty="0"/>
          </a:p>
        </p:txBody>
      </p:sp>
      <p:sp>
        <p:nvSpPr>
          <p:cNvPr id="2" name="Ograda datuma 1"/>
          <p:cNvSpPr>
            <a:spLocks noGrp="1"/>
          </p:cNvSpPr>
          <p:nvPr>
            <p:ph type="dt" sz="half" idx="10"/>
          </p:nvPr>
        </p:nvSpPr>
        <p:spPr/>
        <p:txBody>
          <a:bodyPr/>
          <a:lstStyle/>
          <a:p>
            <a:pPr>
              <a:defRPr/>
            </a:pPr>
            <a:fld id="{FD7A4ABB-3930-4F93-9EC1-43F37F6C4205}" type="datetime1">
              <a:rPr lang="sl-SI" smtClean="0"/>
              <a:t>8.10.2013</a:t>
            </a:fld>
            <a:endParaRPr lang="sl-SI"/>
          </a:p>
        </p:txBody>
      </p:sp>
      <p:sp>
        <p:nvSpPr>
          <p:cNvPr id="3" name="Ograda noge 2"/>
          <p:cNvSpPr>
            <a:spLocks noGrp="1"/>
          </p:cNvSpPr>
          <p:nvPr>
            <p:ph type="ftr" sz="quarter" idx="11"/>
          </p:nvPr>
        </p:nvSpPr>
        <p:spPr/>
        <p:txBody>
          <a:bodyPr/>
          <a:lstStyle/>
          <a:p>
            <a:pPr>
              <a:defRPr/>
            </a:pPr>
            <a:r>
              <a:rPr lang="sl-SI" smtClean="0"/>
              <a:t>Milena Bon: Oaze - dnevne sobe</a:t>
            </a:r>
            <a:endParaRPr lang="sl-SI"/>
          </a:p>
        </p:txBody>
      </p:sp>
      <p:sp>
        <p:nvSpPr>
          <p:cNvPr id="5" name="Ograda številke diapozitiva 4"/>
          <p:cNvSpPr>
            <a:spLocks noGrp="1"/>
          </p:cNvSpPr>
          <p:nvPr>
            <p:ph type="sldNum" sz="quarter" idx="12"/>
          </p:nvPr>
        </p:nvSpPr>
        <p:spPr/>
        <p:txBody>
          <a:bodyPr/>
          <a:lstStyle/>
          <a:p>
            <a:pPr>
              <a:defRPr/>
            </a:pPr>
            <a:fld id="{81BE239E-3183-4DEE-9D4D-AE7B05DE90B9}" type="slidenum">
              <a:rPr lang="sl-SI" smtClean="0"/>
              <a:pPr>
                <a:defRPr/>
              </a:pPr>
              <a:t>78</a:t>
            </a:fld>
            <a:endParaRPr lang="sl-SI"/>
          </a:p>
        </p:txBody>
      </p:sp>
    </p:spTree>
    <p:extLst>
      <p:ext uri="{BB962C8B-B14F-4D97-AF65-F5344CB8AC3E}">
        <p14:creationId xmlns:p14="http://schemas.microsoft.com/office/powerpoint/2010/main" val="133337823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5536" y="0"/>
            <a:ext cx="8229600" cy="846158"/>
          </a:xfrm>
        </p:spPr>
        <p:txBody>
          <a:bodyPr/>
          <a:lstStyle/>
          <a:p>
            <a:r>
              <a:rPr lang="sl-SI" dirty="0" smtClean="0"/>
              <a:t>Viri</a:t>
            </a:r>
            <a:endParaRPr lang="sl-SI" dirty="0"/>
          </a:p>
        </p:txBody>
      </p:sp>
      <p:sp>
        <p:nvSpPr>
          <p:cNvPr id="3" name="Ograda vsebine 2"/>
          <p:cNvSpPr>
            <a:spLocks noGrp="1"/>
          </p:cNvSpPr>
          <p:nvPr>
            <p:ph idx="1"/>
          </p:nvPr>
        </p:nvSpPr>
        <p:spPr>
          <a:xfrm>
            <a:off x="467544" y="692696"/>
            <a:ext cx="8229600" cy="4525963"/>
          </a:xfrm>
        </p:spPr>
        <p:txBody>
          <a:bodyPr/>
          <a:lstStyle/>
          <a:p>
            <a:pPr lvl="0">
              <a:buFont typeface="+mj-lt"/>
              <a:buAutoNum type="arabicPeriod"/>
            </a:pPr>
            <a:r>
              <a:rPr lang="sl-SI" sz="1200" dirty="0" smtClean="0"/>
              <a:t>Bešter</a:t>
            </a:r>
            <a:r>
              <a:rPr lang="sl-SI" sz="1200" dirty="0"/>
              <a:t>, T. (2012). Knjižničarstvo kot odgovornost in drugi pogledi na sodobno vlogo knjižnic. V </a:t>
            </a:r>
            <a:r>
              <a:rPr lang="sl-SI" sz="1200" i="1" dirty="0"/>
              <a:t>Knjižničarske novice</a:t>
            </a:r>
            <a:r>
              <a:rPr lang="sl-SI" sz="1200" dirty="0"/>
              <a:t>, 22 (4/5), str. 14-15. Pridobljeno 7. 8. 2013 s spletne strani:  </a:t>
            </a:r>
            <a:r>
              <a:rPr lang="sl-SI" sz="1200" u="sng" dirty="0">
                <a:hlinkClick r:id="rId3"/>
              </a:rPr>
              <a:t>http://www.nuk.uni-lj.si/knjiznicarskenovice/v2/podrobnostClanek.aspx?id=616</a:t>
            </a:r>
            <a:endParaRPr lang="sl-SI" sz="1200" dirty="0"/>
          </a:p>
          <a:p>
            <a:pPr lvl="0">
              <a:buFont typeface="+mj-lt"/>
              <a:buAutoNum type="arabicPeriod"/>
            </a:pPr>
            <a:r>
              <a:rPr lang="sl-SI" sz="1200" dirty="0"/>
              <a:t>Bešter, T. (2010). Nekaj literarnih pogledov na knjižnice. V </a:t>
            </a:r>
            <a:r>
              <a:rPr lang="sl-SI" sz="1200" i="1" dirty="0"/>
              <a:t>Knjižničarske novice</a:t>
            </a:r>
            <a:r>
              <a:rPr lang="sl-SI" sz="1200" dirty="0"/>
              <a:t>, 20 (5), 15-16. Pridobljeno 5. 8. 2013 s spletne strani:  </a:t>
            </a:r>
            <a:r>
              <a:rPr lang="sl-SI" sz="1200" u="sng" dirty="0">
                <a:hlinkClick r:id="rId4"/>
              </a:rPr>
              <a:t>http://www.nuk.uni-lj.si/knjiznicarskenovice/v2/podrobnostClanek.aspx?id=128</a:t>
            </a:r>
            <a:endParaRPr lang="sl-SI" sz="1200" dirty="0"/>
          </a:p>
          <a:p>
            <a:pPr lvl="0">
              <a:buFont typeface="+mj-lt"/>
              <a:buAutoNum type="arabicPeriod"/>
            </a:pPr>
            <a:r>
              <a:rPr lang="sl-SI" sz="1200" dirty="0"/>
              <a:t>Bon, M. (2011). Knjižnice - kulturni, informacijski, </a:t>
            </a:r>
            <a:r>
              <a:rPr lang="sl-SI" sz="1200" dirty="0" err="1"/>
              <a:t>obrazovni</a:t>
            </a:r>
            <a:r>
              <a:rPr lang="sl-SI" sz="1200" dirty="0"/>
              <a:t>, </a:t>
            </a:r>
            <a:r>
              <a:rPr lang="sl-SI" sz="1200" dirty="0" err="1"/>
              <a:t>socijalni</a:t>
            </a:r>
            <a:r>
              <a:rPr lang="sl-SI" sz="1200" dirty="0"/>
              <a:t> i komunikacijski centri. V </a:t>
            </a:r>
            <a:r>
              <a:rPr lang="sl-SI" sz="1200" i="1" dirty="0" err="1"/>
              <a:t>Savjetovanje</a:t>
            </a:r>
            <a:r>
              <a:rPr lang="sl-SI" sz="1200" i="1" dirty="0"/>
              <a:t> za narodne knjižnice u </a:t>
            </a:r>
            <a:r>
              <a:rPr lang="sl-SI" sz="1200" i="1" dirty="0" err="1"/>
              <a:t>Republici</a:t>
            </a:r>
            <a:r>
              <a:rPr lang="sl-SI" sz="1200" i="1" dirty="0"/>
              <a:t> </a:t>
            </a:r>
            <a:r>
              <a:rPr lang="sl-SI" sz="1200" i="1" dirty="0" err="1"/>
              <a:t>Hrvatskoj</a:t>
            </a:r>
            <a:r>
              <a:rPr lang="sl-SI" sz="1200" dirty="0"/>
              <a:t>. Št. 1. Str. 16-17.</a:t>
            </a:r>
          </a:p>
          <a:p>
            <a:pPr lvl="0">
              <a:buFont typeface="+mj-lt"/>
              <a:buAutoNum type="arabicPeriod"/>
            </a:pPr>
            <a:r>
              <a:rPr lang="sl-SI" sz="1200" dirty="0"/>
              <a:t>Bruna. (2013). </a:t>
            </a:r>
            <a:r>
              <a:rPr lang="sl-SI" sz="1200" i="1" dirty="0"/>
              <a:t>Birmingham: 3. rujna </a:t>
            </a:r>
            <a:r>
              <a:rPr lang="sl-SI" sz="1200" i="1" dirty="0" err="1"/>
              <a:t>otvara</a:t>
            </a:r>
            <a:r>
              <a:rPr lang="sl-SI" sz="1200" i="1" dirty="0"/>
              <a:t> se </a:t>
            </a:r>
            <a:r>
              <a:rPr lang="sl-SI" sz="1200" i="1" dirty="0" err="1"/>
              <a:t>najveća</a:t>
            </a:r>
            <a:r>
              <a:rPr lang="sl-SI" sz="1200" i="1" dirty="0"/>
              <a:t> javna knjižnica na </a:t>
            </a:r>
            <a:r>
              <a:rPr lang="sl-SI" sz="1200" i="1" dirty="0" err="1"/>
              <a:t>svijetu</a:t>
            </a:r>
            <a:r>
              <a:rPr lang="sl-SI" sz="1200" dirty="0"/>
              <a:t>. Pridobljeno 1. 9. 2013 s spletne strani: </a:t>
            </a:r>
            <a:r>
              <a:rPr lang="sl-SI" sz="1200" u="sng" dirty="0"/>
              <a:t> </a:t>
            </a:r>
            <a:r>
              <a:rPr lang="sl-SI" sz="1200" u="sng" dirty="0">
                <a:hlinkClick r:id="rId5"/>
              </a:rPr>
              <a:t>http://croatian.cri.cn/361/2013/08/29/142s68476.htm</a:t>
            </a:r>
            <a:endParaRPr lang="sl-SI" sz="1200" dirty="0"/>
          </a:p>
          <a:p>
            <a:pPr lvl="0">
              <a:buFont typeface="+mj-lt"/>
              <a:buAutoNum type="arabicPeriod"/>
            </a:pPr>
            <a:r>
              <a:rPr lang="sl-SI" sz="1200" dirty="0"/>
              <a:t>Butler, R. (2013). </a:t>
            </a:r>
            <a:r>
              <a:rPr lang="sl-SI" sz="1200" i="1" dirty="0" err="1"/>
              <a:t>Reinventing</a:t>
            </a:r>
            <a:r>
              <a:rPr lang="sl-SI" sz="1200" i="1" dirty="0"/>
              <a:t> </a:t>
            </a:r>
            <a:r>
              <a:rPr lang="sl-SI" sz="1200" i="1" dirty="0" err="1"/>
              <a:t>the</a:t>
            </a:r>
            <a:r>
              <a:rPr lang="sl-SI" sz="1200" i="1" dirty="0"/>
              <a:t> </a:t>
            </a:r>
            <a:r>
              <a:rPr lang="sl-SI" sz="1200" i="1" dirty="0" err="1"/>
              <a:t>Library</a:t>
            </a:r>
            <a:r>
              <a:rPr lang="sl-SI" sz="1200" i="1" dirty="0"/>
              <a:t>.</a:t>
            </a:r>
            <a:r>
              <a:rPr lang="sl-SI" sz="1200" dirty="0"/>
              <a:t> Pridobljeno 2. 9. 2013 s spletne strani: </a:t>
            </a:r>
            <a:r>
              <a:rPr lang="sl-SI" sz="1200" u="sng" dirty="0">
                <a:hlinkClick r:id="rId6"/>
              </a:rPr>
              <a:t>http://moreintelligentlife.com/content/ideas/robert-butler/reinventing-library</a:t>
            </a:r>
            <a:endParaRPr lang="sl-SI" sz="1200" dirty="0"/>
          </a:p>
          <a:p>
            <a:pPr lvl="0">
              <a:buFont typeface="+mj-lt"/>
              <a:buAutoNum type="arabicPeriod"/>
            </a:pPr>
            <a:r>
              <a:rPr lang="sl-SI" sz="1200" dirty="0" err="1"/>
              <a:t>Peppers</a:t>
            </a:r>
            <a:r>
              <a:rPr lang="sl-SI" sz="1200" dirty="0"/>
              <a:t>, </a:t>
            </a:r>
            <a:r>
              <a:rPr lang="sl-SI" sz="1200" dirty="0">
                <a:hlinkClick r:id="rId7"/>
              </a:rPr>
              <a:t>M.</a:t>
            </a:r>
            <a:r>
              <a:rPr lang="sl-SI" sz="1200" dirty="0"/>
              <a:t> (2013). </a:t>
            </a:r>
            <a:r>
              <a:rPr lang="sl-SI" sz="1200" dirty="0" err="1"/>
              <a:t>What</a:t>
            </a:r>
            <a:r>
              <a:rPr lang="sl-SI" sz="1200" dirty="0"/>
              <a:t> </a:t>
            </a:r>
            <a:r>
              <a:rPr lang="sl-SI" sz="1200" dirty="0" err="1"/>
              <a:t>students</a:t>
            </a:r>
            <a:r>
              <a:rPr lang="sl-SI" sz="1200" dirty="0"/>
              <a:t> </a:t>
            </a:r>
            <a:r>
              <a:rPr lang="sl-SI" sz="1200" dirty="0" err="1"/>
              <a:t>really</a:t>
            </a:r>
            <a:r>
              <a:rPr lang="sl-SI" sz="1200" dirty="0"/>
              <a:t> do in </a:t>
            </a:r>
            <a:r>
              <a:rPr lang="sl-SI" sz="1200" dirty="0" err="1"/>
              <a:t>libraries</a:t>
            </a:r>
            <a:r>
              <a:rPr lang="sl-SI" sz="1200" dirty="0"/>
              <a:t>: </a:t>
            </a:r>
            <a:r>
              <a:rPr lang="sl-SI" sz="1200" dirty="0" err="1"/>
              <a:t>From</a:t>
            </a:r>
            <a:r>
              <a:rPr lang="sl-SI" sz="1200" dirty="0"/>
              <a:t> </a:t>
            </a:r>
            <a:r>
              <a:rPr lang="sl-SI" sz="1200" dirty="0" err="1"/>
              <a:t>texting</a:t>
            </a:r>
            <a:r>
              <a:rPr lang="sl-SI" sz="1200" dirty="0"/>
              <a:t> </a:t>
            </a:r>
            <a:r>
              <a:rPr lang="sl-SI" sz="1200" dirty="0" err="1"/>
              <a:t>and</a:t>
            </a:r>
            <a:r>
              <a:rPr lang="sl-SI" sz="1200" dirty="0"/>
              <a:t> </a:t>
            </a:r>
            <a:r>
              <a:rPr lang="sl-SI" sz="1200" dirty="0" err="1"/>
              <a:t>Facebook</a:t>
            </a:r>
            <a:r>
              <a:rPr lang="sl-SI" sz="1200" dirty="0"/>
              <a:t> to </a:t>
            </a:r>
            <a:r>
              <a:rPr lang="sl-SI" sz="1200" dirty="0" err="1"/>
              <a:t>online</a:t>
            </a:r>
            <a:r>
              <a:rPr lang="sl-SI" sz="1200" dirty="0"/>
              <a:t> </a:t>
            </a:r>
            <a:r>
              <a:rPr lang="sl-SI" sz="1200" dirty="0" err="1"/>
              <a:t>shopping</a:t>
            </a:r>
            <a:r>
              <a:rPr lang="sl-SI" sz="1200" dirty="0"/>
              <a:t>, </a:t>
            </a:r>
            <a:r>
              <a:rPr lang="sl-SI" sz="1200" dirty="0" err="1"/>
              <a:t>just</a:t>
            </a:r>
            <a:r>
              <a:rPr lang="sl-SI" sz="1200" dirty="0"/>
              <a:t> 18% </a:t>
            </a:r>
            <a:r>
              <a:rPr lang="sl-SI" sz="1200" dirty="0" err="1"/>
              <a:t>of</a:t>
            </a:r>
            <a:r>
              <a:rPr lang="sl-SI" sz="1200" dirty="0"/>
              <a:t> time is </a:t>
            </a:r>
            <a:r>
              <a:rPr lang="sl-SI" sz="1200" dirty="0" err="1"/>
              <a:t>spent</a:t>
            </a:r>
            <a:r>
              <a:rPr lang="sl-SI" sz="1200" dirty="0"/>
              <a:t> </a:t>
            </a:r>
            <a:r>
              <a:rPr lang="sl-SI" sz="1200" dirty="0" err="1"/>
              <a:t>actually</a:t>
            </a:r>
            <a:r>
              <a:rPr lang="sl-SI" sz="1200" dirty="0"/>
              <a:t> READING. V </a:t>
            </a:r>
            <a:r>
              <a:rPr lang="sl-SI" sz="1200" i="1" dirty="0" err="1"/>
              <a:t>Mail</a:t>
            </a:r>
            <a:r>
              <a:rPr lang="sl-SI" sz="1200" i="1" dirty="0"/>
              <a:t> </a:t>
            </a:r>
            <a:r>
              <a:rPr lang="sl-SI" sz="1200" i="1" dirty="0" err="1"/>
              <a:t>Online</a:t>
            </a:r>
            <a:r>
              <a:rPr lang="sl-SI" sz="1200" dirty="0"/>
              <a:t>. Pridobljeno 7. 8. 2013 s spletne strani: </a:t>
            </a:r>
            <a:r>
              <a:rPr lang="sl-SI" sz="1200" u="sng" dirty="0">
                <a:hlinkClick r:id="rId8"/>
              </a:rPr>
              <a:t>http://www.dailymail.co.uk/femail/article-2359481/What-students-really-libraries-From-texting-Facebook-online-shopping-just-18-time-spent-actually-READING.html</a:t>
            </a:r>
            <a:endParaRPr lang="sl-SI" sz="1200" dirty="0"/>
          </a:p>
          <a:p>
            <a:pPr lvl="0">
              <a:buFont typeface="+mj-lt"/>
              <a:buAutoNum type="arabicPeriod"/>
            </a:pPr>
            <a:r>
              <a:rPr lang="sl-SI" sz="1200" dirty="0" err="1"/>
              <a:t>Hibert</a:t>
            </a:r>
            <a:r>
              <a:rPr lang="sl-SI" sz="1200" dirty="0"/>
              <a:t>, M. (2013). </a:t>
            </a:r>
            <a:r>
              <a:rPr lang="sl-SI" sz="1200" i="1" dirty="0" err="1"/>
              <a:t>Bibliotekari</a:t>
            </a:r>
            <a:r>
              <a:rPr lang="sl-SI" sz="1200" i="1" dirty="0"/>
              <a:t> u </a:t>
            </a:r>
            <a:r>
              <a:rPr lang="sl-SI" sz="1200" i="1" dirty="0" err="1"/>
              <a:t>umreženom</a:t>
            </a:r>
            <a:r>
              <a:rPr lang="sl-SI" sz="1200" i="1" dirty="0"/>
              <a:t> društvu </a:t>
            </a:r>
            <a:r>
              <a:rPr lang="sl-SI" sz="1200" i="1" dirty="0" err="1"/>
              <a:t>postaju</a:t>
            </a:r>
            <a:r>
              <a:rPr lang="sl-SI" sz="1200" i="1" dirty="0"/>
              <a:t> </a:t>
            </a:r>
            <a:r>
              <a:rPr lang="sl-SI" sz="1200" i="1" dirty="0" err="1"/>
              <a:t>nositelji</a:t>
            </a:r>
            <a:r>
              <a:rPr lang="sl-SI" sz="1200" i="1" dirty="0"/>
              <a:t> društvenih </a:t>
            </a:r>
            <a:r>
              <a:rPr lang="sl-SI" sz="1200" i="1" dirty="0" err="1"/>
              <a:t>promjena</a:t>
            </a:r>
            <a:r>
              <a:rPr lang="sl-SI" sz="1200" dirty="0"/>
              <a:t>. Pridobljeno 8. 8. 2013 s spletne strani: </a:t>
            </a:r>
            <a:r>
              <a:rPr lang="sl-SI" sz="1200" u="sng" dirty="0">
                <a:hlinkClick r:id="rId9"/>
              </a:rPr>
              <a:t>http://www.novilist.hr/Kultura/Mario-Hibert-Bibliotekari-u-umrezenom-drustvu-postaju-nositelji-drustvenih-promjena </a:t>
            </a:r>
            <a:endParaRPr lang="sl-SI" sz="1200" dirty="0"/>
          </a:p>
          <a:p>
            <a:pPr lvl="0">
              <a:buFont typeface="+mj-lt"/>
              <a:buAutoNum type="arabicPeriod"/>
            </a:pPr>
            <a:r>
              <a:rPr lang="sl-SI" sz="1200" dirty="0" err="1"/>
              <a:t>The</a:t>
            </a:r>
            <a:r>
              <a:rPr lang="sl-SI" sz="1200" dirty="0"/>
              <a:t> </a:t>
            </a:r>
            <a:r>
              <a:rPr lang="sl-SI" sz="1200" dirty="0" err="1"/>
              <a:t>new</a:t>
            </a:r>
            <a:r>
              <a:rPr lang="sl-SI" sz="1200" dirty="0"/>
              <a:t> </a:t>
            </a:r>
            <a:r>
              <a:rPr lang="sl-SI" sz="1200" dirty="0" err="1"/>
              <a:t>oases</a:t>
            </a:r>
            <a:r>
              <a:rPr lang="sl-SI" sz="1200" dirty="0"/>
              <a:t>. </a:t>
            </a:r>
            <a:r>
              <a:rPr lang="sl-SI" sz="1200" dirty="0" err="1"/>
              <a:t>Nomadism</a:t>
            </a:r>
            <a:r>
              <a:rPr lang="sl-SI" sz="1200" dirty="0"/>
              <a:t> </a:t>
            </a:r>
            <a:r>
              <a:rPr lang="sl-SI" sz="1200" dirty="0" err="1"/>
              <a:t>changes</a:t>
            </a:r>
            <a:r>
              <a:rPr lang="sl-SI" sz="1200" dirty="0"/>
              <a:t> </a:t>
            </a:r>
            <a:r>
              <a:rPr lang="sl-SI" sz="1200" dirty="0" err="1"/>
              <a:t>buildings</a:t>
            </a:r>
            <a:r>
              <a:rPr lang="sl-SI" sz="1200" dirty="0"/>
              <a:t>, </a:t>
            </a:r>
            <a:r>
              <a:rPr lang="sl-SI" sz="1200" dirty="0" err="1"/>
              <a:t>cities</a:t>
            </a:r>
            <a:r>
              <a:rPr lang="sl-SI" sz="1200" dirty="0"/>
              <a:t> </a:t>
            </a:r>
            <a:r>
              <a:rPr lang="sl-SI" sz="1200" dirty="0" err="1"/>
              <a:t>and</a:t>
            </a:r>
            <a:r>
              <a:rPr lang="sl-SI" sz="1200" dirty="0"/>
              <a:t> </a:t>
            </a:r>
            <a:r>
              <a:rPr lang="sl-SI" sz="1200" dirty="0" err="1"/>
              <a:t>traffic</a:t>
            </a:r>
            <a:r>
              <a:rPr lang="sl-SI" sz="1200" dirty="0"/>
              <a:t>. </a:t>
            </a:r>
            <a:r>
              <a:rPr lang="sl-SI" sz="1200" dirty="0" err="1"/>
              <a:t>Special</a:t>
            </a:r>
            <a:r>
              <a:rPr lang="sl-SI" sz="1200" dirty="0"/>
              <a:t> </a:t>
            </a:r>
            <a:r>
              <a:rPr lang="sl-SI" sz="1200" dirty="0" err="1"/>
              <a:t>report</a:t>
            </a:r>
            <a:r>
              <a:rPr lang="sl-SI" sz="1200" dirty="0"/>
              <a:t>: </a:t>
            </a:r>
            <a:r>
              <a:rPr lang="sl-SI" sz="1200" dirty="0" err="1"/>
              <a:t>Mobility</a:t>
            </a:r>
            <a:r>
              <a:rPr lang="sl-SI" sz="1200" dirty="0"/>
              <a:t>. (2008). V </a:t>
            </a:r>
            <a:r>
              <a:rPr lang="sl-SI" sz="1200" i="1" dirty="0" err="1"/>
              <a:t>The</a:t>
            </a:r>
            <a:r>
              <a:rPr lang="sl-SI" sz="1200" i="1" dirty="0"/>
              <a:t> </a:t>
            </a:r>
            <a:r>
              <a:rPr lang="sl-SI" sz="1200" i="1" dirty="0" err="1"/>
              <a:t>Economist</a:t>
            </a:r>
            <a:r>
              <a:rPr lang="sl-SI" sz="1200" dirty="0"/>
              <a:t>, 10. april. Pridobljeno 7. 8. 2013 s spletne strani: </a:t>
            </a:r>
            <a:r>
              <a:rPr lang="sl-SI" sz="1200" u="sng" dirty="0">
                <a:hlinkClick r:id="rId10"/>
              </a:rPr>
              <a:t>http://www.economist.com/node/10950463</a:t>
            </a:r>
            <a:endParaRPr lang="sl-SI" sz="1200" dirty="0"/>
          </a:p>
          <a:p>
            <a:pPr lvl="0">
              <a:buFont typeface="+mj-lt"/>
              <a:buAutoNum type="arabicPeriod"/>
            </a:pPr>
            <a:r>
              <a:rPr lang="sl-SI" sz="1200" dirty="0"/>
              <a:t>Medved, K. (2008). Z 10. posvetovanja slovenskih splošnih knjižnic. V </a:t>
            </a:r>
            <a:r>
              <a:rPr lang="sl-SI" sz="1200" i="1" dirty="0"/>
              <a:t>Knjižničarske novice</a:t>
            </a:r>
            <a:r>
              <a:rPr lang="sl-SI" sz="1200" dirty="0"/>
              <a:t>, 18 (10), 8. Pridobljeno 5. 8. 2013 s spletne strani: </a:t>
            </a:r>
            <a:r>
              <a:rPr lang="sl-SI" sz="1200" u="sng" dirty="0">
                <a:hlinkClick r:id="rId11"/>
              </a:rPr>
              <a:t>http://www.nuk.uni-lj.si/knjiznicarskenovice/2008_10_posvetovanje.asp</a:t>
            </a:r>
            <a:endParaRPr lang="sl-SI" sz="1200" dirty="0"/>
          </a:p>
          <a:p>
            <a:pPr lvl="0">
              <a:buFont typeface="+mj-lt"/>
              <a:buAutoNum type="arabicPeriod"/>
            </a:pPr>
            <a:r>
              <a:rPr lang="sl-SI" sz="1200" dirty="0" err="1"/>
              <a:t>Oldenburg</a:t>
            </a:r>
            <a:r>
              <a:rPr lang="sl-SI" sz="1200" dirty="0"/>
              <a:t>, </a:t>
            </a:r>
            <a:r>
              <a:rPr lang="sl-SI" sz="1200" dirty="0">
                <a:hlinkClick r:id="rId12" tooltip="Search for more by this author"/>
              </a:rPr>
              <a:t>R. (1999). </a:t>
            </a:r>
            <a:r>
              <a:rPr lang="sl-SI" sz="1200" dirty="0"/>
              <a:t> </a:t>
            </a:r>
            <a:r>
              <a:rPr lang="sl-SI" sz="1200" i="1" dirty="0" err="1"/>
              <a:t>The</a:t>
            </a:r>
            <a:r>
              <a:rPr lang="sl-SI" sz="1200" i="1" dirty="0"/>
              <a:t> </a:t>
            </a:r>
            <a:r>
              <a:rPr lang="sl-SI" sz="1200" i="1" dirty="0" err="1"/>
              <a:t>great</a:t>
            </a:r>
            <a:r>
              <a:rPr lang="sl-SI" sz="1200" i="1" dirty="0"/>
              <a:t> </a:t>
            </a:r>
            <a:r>
              <a:rPr lang="sl-SI" sz="1200" i="1" dirty="0" err="1"/>
              <a:t>good</a:t>
            </a:r>
            <a:r>
              <a:rPr lang="sl-SI" sz="1200" i="1" dirty="0"/>
              <a:t> </a:t>
            </a:r>
            <a:r>
              <a:rPr lang="sl-SI" sz="1200" i="1" dirty="0" err="1"/>
              <a:t>place</a:t>
            </a:r>
            <a:r>
              <a:rPr lang="sl-SI" sz="1200" i="1" dirty="0"/>
              <a:t> : </a:t>
            </a:r>
            <a:r>
              <a:rPr lang="sl-SI" sz="1200" i="1" dirty="0" err="1"/>
              <a:t>cafe</a:t>
            </a:r>
            <a:r>
              <a:rPr lang="sl-SI" sz="1200" i="1" dirty="0"/>
              <a:t>́s, coffee shops, bookstores, bars, hair salons, and other hangouts at the heart of a community</a:t>
            </a:r>
            <a:r>
              <a:rPr lang="sl-SI" sz="1200" dirty="0"/>
              <a:t>. New York : Marlowe. </a:t>
            </a:r>
            <a:endParaRPr lang="sl-SI" sz="1200" b="1" dirty="0"/>
          </a:p>
          <a:p>
            <a:pPr lvl="0">
              <a:buFont typeface="+mj-lt"/>
              <a:buAutoNum type="arabicPeriod"/>
            </a:pPr>
            <a:r>
              <a:rPr lang="sl-SI" sz="1200" i="1" dirty="0"/>
              <a:t>Foto: Slovenske knjižnice med najlepšimi. (2009). </a:t>
            </a:r>
            <a:r>
              <a:rPr lang="sl-SI" sz="1200" dirty="0"/>
              <a:t>Pridobljeno 7. 7. 2013 s spletne strani: </a:t>
            </a:r>
            <a:r>
              <a:rPr lang="sl-SI" sz="1200" u="sng" dirty="0">
                <a:hlinkClick r:id="rId13"/>
              </a:rPr>
              <a:t>http://www.rtvslo.si/kultura/knjige/foto-slovenske-knjiznice-med-najlepsimi/208010</a:t>
            </a:r>
            <a:endParaRPr lang="sl-SI" sz="1200" b="1" dirty="0"/>
          </a:p>
          <a:p>
            <a:pPr lvl="0">
              <a:buFont typeface="+mj-lt"/>
              <a:buAutoNum type="arabicPeriod"/>
            </a:pPr>
            <a:r>
              <a:rPr lang="sl-SI" sz="1200" i="1" dirty="0"/>
              <a:t>Uporabnik – sodelavec knjižnice.</a:t>
            </a:r>
            <a:r>
              <a:rPr lang="sl-SI" sz="1200" dirty="0"/>
              <a:t> (2008). Pridobljeno 7. 8. 2013 s spletne strani: </a:t>
            </a:r>
            <a:r>
              <a:rPr lang="sl-SI" sz="1200" u="sng" dirty="0">
                <a:hlinkClick r:id="rId14"/>
              </a:rPr>
              <a:t>http://www.old.zbds-zveza.si/splosne_2008.asp</a:t>
            </a:r>
            <a:endParaRPr lang="sl-SI" sz="1200" dirty="0"/>
          </a:p>
          <a:p>
            <a:pPr lvl="0">
              <a:buFont typeface="+mj-lt"/>
              <a:buAutoNum type="arabicPeriod"/>
            </a:pPr>
            <a:r>
              <a:rPr lang="sl-SI" sz="1200" i="1" dirty="0"/>
              <a:t>Zelena gradnja. Zelena knjižnica  u </a:t>
            </a:r>
            <a:r>
              <a:rPr lang="sl-SI" sz="1200" i="1" dirty="0" err="1"/>
              <a:t>Birmighanu</a:t>
            </a:r>
            <a:r>
              <a:rPr lang="sl-SI" sz="1200" dirty="0"/>
              <a:t>. (2013). Pridobljeno 2. 9. 2013 s spletne strani: </a:t>
            </a:r>
            <a:r>
              <a:rPr lang="sl-SI" sz="1200" u="sng" dirty="0">
                <a:hlinkClick r:id="rId15"/>
              </a:rPr>
              <a:t>http://</a:t>
            </a:r>
            <a:r>
              <a:rPr lang="sl-SI" sz="1200" u="sng" dirty="0" smtClean="0">
                <a:hlinkClick r:id="rId15"/>
              </a:rPr>
              <a:t>www.croenergo.eu/GALERIJA-Zelena-knjiznica-u-Birminghamu-16254.aspx</a:t>
            </a:r>
            <a:endParaRPr lang="sl-SI" sz="1200" u="sng" dirty="0" smtClean="0"/>
          </a:p>
          <a:p>
            <a:pPr>
              <a:buFont typeface="+mj-lt"/>
              <a:buAutoNum type="arabicPeriod"/>
            </a:pPr>
            <a:r>
              <a:rPr lang="en-US" sz="1200" dirty="0"/>
              <a:t>Europe's largest public library opens in </a:t>
            </a:r>
            <a:r>
              <a:rPr lang="en-US" sz="1200" dirty="0" smtClean="0"/>
              <a:t>Birmingham</a:t>
            </a:r>
            <a:r>
              <a:rPr lang="sl-SI" sz="1200" dirty="0" smtClean="0"/>
              <a:t>. (2013). Pridobljeno 25. </a:t>
            </a:r>
            <a:r>
              <a:rPr lang="sl-SI" sz="1200" dirty="0"/>
              <a:t>9. 2013 s spletne strani:</a:t>
            </a:r>
            <a:r>
              <a:rPr lang="sl-SI" sz="1200" dirty="0" smtClean="0"/>
              <a:t> </a:t>
            </a:r>
            <a:r>
              <a:rPr lang="sl-SI" sz="1200" dirty="0" smtClean="0">
                <a:hlinkClick r:id="rId16"/>
              </a:rPr>
              <a:t>http</a:t>
            </a:r>
            <a:r>
              <a:rPr lang="sl-SI" sz="1200" dirty="0">
                <a:hlinkClick r:id="rId16"/>
              </a:rPr>
              <a:t>://</a:t>
            </a:r>
            <a:r>
              <a:rPr lang="sl-SI" sz="1200" dirty="0" smtClean="0">
                <a:hlinkClick r:id="rId16"/>
              </a:rPr>
              <a:t>www.youtube.com/watch?v=QMJTi3qoxlY</a:t>
            </a:r>
            <a:endParaRPr lang="sl-SI" sz="1200" dirty="0"/>
          </a:p>
          <a:p>
            <a:endParaRPr lang="sl-SI" dirty="0"/>
          </a:p>
        </p:txBody>
      </p:sp>
      <p:sp>
        <p:nvSpPr>
          <p:cNvPr id="4" name="Ograda datuma 3"/>
          <p:cNvSpPr>
            <a:spLocks noGrp="1"/>
          </p:cNvSpPr>
          <p:nvPr>
            <p:ph type="dt" sz="half" idx="10"/>
          </p:nvPr>
        </p:nvSpPr>
        <p:spPr/>
        <p:txBody>
          <a:bodyPr/>
          <a:lstStyle/>
          <a:p>
            <a:pPr>
              <a:defRPr/>
            </a:pPr>
            <a:fld id="{31F5A4D6-F92F-4627-BB96-D2EA14E07E68}"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79</a:t>
            </a:fld>
            <a:endParaRPr lang="sl-SI"/>
          </a:p>
        </p:txBody>
      </p:sp>
    </p:spTree>
    <p:extLst>
      <p:ext uri="{BB962C8B-B14F-4D97-AF65-F5344CB8AC3E}">
        <p14:creationId xmlns:p14="http://schemas.microsoft.com/office/powerpoint/2010/main" val="30766383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Knjižnica - tretji življenjski prostor</a:t>
            </a:r>
          </a:p>
        </p:txBody>
      </p:sp>
      <p:sp>
        <p:nvSpPr>
          <p:cNvPr id="3" name="Ograda vsebine 2"/>
          <p:cNvSpPr>
            <a:spLocks noGrp="1"/>
          </p:cNvSpPr>
          <p:nvPr>
            <p:ph idx="1"/>
          </p:nvPr>
        </p:nvSpPr>
        <p:spPr/>
        <p:txBody>
          <a:bodyPr/>
          <a:lstStyle/>
          <a:p>
            <a:r>
              <a:rPr lang="sl-SI" dirty="0" smtClean="0">
                <a:solidFill>
                  <a:srgbClr val="00B0F0"/>
                </a:solidFill>
              </a:rPr>
              <a:t>Socialni</a:t>
            </a:r>
            <a:r>
              <a:rPr lang="sl-SI" dirty="0" smtClean="0"/>
              <a:t> </a:t>
            </a:r>
            <a:r>
              <a:rPr lang="sl-SI" dirty="0"/>
              <a:t>prostor </a:t>
            </a:r>
            <a:r>
              <a:rPr lang="sl-SI" dirty="0" smtClean="0"/>
              <a:t>- </a:t>
            </a:r>
            <a:r>
              <a:rPr lang="sl-SI" dirty="0"/>
              <a:t>srce lokalne skupnosti. Važno je, da se </a:t>
            </a:r>
            <a:r>
              <a:rPr lang="sl-SI" dirty="0" smtClean="0"/>
              <a:t>redno </a:t>
            </a:r>
            <a:r>
              <a:rPr lang="sl-SI" dirty="0"/>
              <a:t>in ob istem času sreča stare ali nove prijatelje. </a:t>
            </a:r>
            <a:endParaRPr lang="sl-SI" dirty="0" smtClean="0"/>
          </a:p>
          <a:p>
            <a:r>
              <a:rPr lang="sl-SI" dirty="0" smtClean="0"/>
              <a:t>Ni </a:t>
            </a:r>
            <a:r>
              <a:rPr lang="sl-SI" dirty="0"/>
              <a:t>toliko pomembno, da sta prisotni hrana in pijača, mora pa biti </a:t>
            </a:r>
            <a:r>
              <a:rPr lang="sl-SI" dirty="0">
                <a:solidFill>
                  <a:srgbClr val="00B0F0"/>
                </a:solidFill>
              </a:rPr>
              <a:t>udobno</a:t>
            </a:r>
            <a:r>
              <a:rPr lang="sl-SI" dirty="0"/>
              <a:t>, </a:t>
            </a:r>
            <a:r>
              <a:rPr lang="sl-SI" dirty="0">
                <a:solidFill>
                  <a:srgbClr val="00B0F0"/>
                </a:solidFill>
              </a:rPr>
              <a:t>hitro dostopno </a:t>
            </a:r>
            <a:r>
              <a:rPr lang="sl-SI" dirty="0"/>
              <a:t>(po možnosti peš) in </a:t>
            </a:r>
            <a:r>
              <a:rPr lang="sl-SI" dirty="0">
                <a:solidFill>
                  <a:srgbClr val="00B0F0"/>
                </a:solidFill>
              </a:rPr>
              <a:t>cenovno ugodno </a:t>
            </a:r>
            <a:r>
              <a:rPr lang="sl-SI" dirty="0"/>
              <a:t>(brezplačno ali poceni). </a:t>
            </a:r>
          </a:p>
        </p:txBody>
      </p:sp>
      <p:sp>
        <p:nvSpPr>
          <p:cNvPr id="4" name="Ograda datuma 3"/>
          <p:cNvSpPr>
            <a:spLocks noGrp="1"/>
          </p:cNvSpPr>
          <p:nvPr>
            <p:ph type="dt" sz="half" idx="10"/>
          </p:nvPr>
        </p:nvSpPr>
        <p:spPr/>
        <p:txBody>
          <a:bodyPr/>
          <a:lstStyle/>
          <a:p>
            <a:pPr>
              <a:defRPr/>
            </a:pPr>
            <a:fld id="{C93B9ABC-3FCD-483E-9523-85D2D275BD0C}"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8</a:t>
            </a:fld>
            <a:endParaRPr lang="sl-SI"/>
          </a:p>
        </p:txBody>
      </p:sp>
    </p:spTree>
    <p:extLst>
      <p:ext uri="{BB962C8B-B14F-4D97-AF65-F5344CB8AC3E}">
        <p14:creationId xmlns:p14="http://schemas.microsoft.com/office/powerpoint/2010/main" val="20160360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Knjižnica - tretji življenjski prostor</a:t>
            </a:r>
          </a:p>
        </p:txBody>
      </p:sp>
      <p:sp>
        <p:nvSpPr>
          <p:cNvPr id="3" name="Ograda vsebine 2"/>
          <p:cNvSpPr>
            <a:spLocks noGrp="1"/>
          </p:cNvSpPr>
          <p:nvPr>
            <p:ph idx="1"/>
          </p:nvPr>
        </p:nvSpPr>
        <p:spPr/>
        <p:txBody>
          <a:bodyPr/>
          <a:lstStyle/>
          <a:p>
            <a:pPr marL="0" indent="0">
              <a:buNone/>
            </a:pPr>
            <a:r>
              <a:rPr lang="sl-SI" dirty="0"/>
              <a:t>Ljudje se na takem prostoru počutijo dobro, enakopravno, sproščeno, </a:t>
            </a:r>
            <a:r>
              <a:rPr lang="sl-SI" dirty="0" smtClean="0"/>
              <a:t>dobrodošlo, </a:t>
            </a:r>
            <a:r>
              <a:rPr lang="sl-SI" dirty="0"/>
              <a:t>ker je tak prostor </a:t>
            </a:r>
            <a:r>
              <a:rPr lang="sl-SI" dirty="0">
                <a:solidFill>
                  <a:srgbClr val="00B0F0"/>
                </a:solidFill>
              </a:rPr>
              <a:t>neodvisen</a:t>
            </a:r>
            <a:r>
              <a:rPr lang="sl-SI" dirty="0"/>
              <a:t> tako od socialnega in ekonomskega statusa, politične pripadnosti, starosti</a:t>
            </a:r>
            <a:r>
              <a:rPr lang="sl-SI" dirty="0" smtClean="0"/>
              <a:t>…</a:t>
            </a:r>
            <a:endParaRPr lang="sl-SI" dirty="0"/>
          </a:p>
        </p:txBody>
      </p:sp>
      <p:sp>
        <p:nvSpPr>
          <p:cNvPr id="4" name="Ograda datuma 3"/>
          <p:cNvSpPr>
            <a:spLocks noGrp="1"/>
          </p:cNvSpPr>
          <p:nvPr>
            <p:ph type="dt" sz="half" idx="10"/>
          </p:nvPr>
        </p:nvSpPr>
        <p:spPr/>
        <p:txBody>
          <a:bodyPr/>
          <a:lstStyle/>
          <a:p>
            <a:pPr>
              <a:defRPr/>
            </a:pPr>
            <a:fld id="{6EBFA98A-0EDA-44B8-9519-7DF72993A18D}" type="datetime1">
              <a:rPr lang="sl-SI" smtClean="0"/>
              <a:t>8.10.2013</a:t>
            </a:fld>
            <a:endParaRPr lang="sl-SI"/>
          </a:p>
        </p:txBody>
      </p:sp>
      <p:sp>
        <p:nvSpPr>
          <p:cNvPr id="5" name="Ograda noge 4"/>
          <p:cNvSpPr>
            <a:spLocks noGrp="1"/>
          </p:cNvSpPr>
          <p:nvPr>
            <p:ph type="ftr" sz="quarter" idx="11"/>
          </p:nvPr>
        </p:nvSpPr>
        <p:spPr/>
        <p:txBody>
          <a:bodyPr/>
          <a:lstStyle/>
          <a:p>
            <a:pPr>
              <a:defRPr/>
            </a:pPr>
            <a:r>
              <a:rPr lang="sl-SI" smtClean="0"/>
              <a:t>Milena Bon: Oaze - dnevne sobe</a:t>
            </a:r>
            <a:endParaRPr lang="sl-SI"/>
          </a:p>
        </p:txBody>
      </p:sp>
      <p:sp>
        <p:nvSpPr>
          <p:cNvPr id="6" name="Ograda številke diapozitiva 5"/>
          <p:cNvSpPr>
            <a:spLocks noGrp="1"/>
          </p:cNvSpPr>
          <p:nvPr>
            <p:ph type="sldNum" sz="quarter" idx="12"/>
          </p:nvPr>
        </p:nvSpPr>
        <p:spPr/>
        <p:txBody>
          <a:bodyPr/>
          <a:lstStyle/>
          <a:p>
            <a:pPr>
              <a:defRPr/>
            </a:pPr>
            <a:fld id="{81BE239E-3183-4DEE-9D4D-AE7B05DE90B9}" type="slidenum">
              <a:rPr lang="sl-SI" smtClean="0"/>
              <a:pPr>
                <a:defRPr/>
              </a:pPr>
              <a:t>9</a:t>
            </a:fld>
            <a:endParaRPr lang="sl-SI"/>
          </a:p>
        </p:txBody>
      </p:sp>
    </p:spTree>
    <p:extLst>
      <p:ext uri="{BB962C8B-B14F-4D97-AF65-F5344CB8AC3E}">
        <p14:creationId xmlns:p14="http://schemas.microsoft.com/office/powerpoint/2010/main" val="40578941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3807</TotalTime>
  <Words>4114</Words>
  <Application>Microsoft Office PowerPoint</Application>
  <PresentationFormat>Diaprojekcija na zaslonu (4:3)</PresentationFormat>
  <Paragraphs>564</Paragraphs>
  <Slides>79</Slides>
  <Notes>2</Notes>
  <HiddenSlides>0</HiddenSlides>
  <MMClips>0</MMClips>
  <ScaleCrop>false</ScaleCrop>
  <HeadingPairs>
    <vt:vector size="4" baseType="variant">
      <vt:variant>
        <vt:lpstr>Tema</vt:lpstr>
      </vt:variant>
      <vt:variant>
        <vt:i4>1</vt:i4>
      </vt:variant>
      <vt:variant>
        <vt:lpstr>Naslovi diapozitivov</vt:lpstr>
      </vt:variant>
      <vt:variant>
        <vt:i4>79</vt:i4>
      </vt:variant>
    </vt:vector>
  </HeadingPairs>
  <TitlesOfParts>
    <vt:vector size="80" baseType="lpstr">
      <vt:lpstr>Officeova tema</vt:lpstr>
      <vt:lpstr>     Oaze druženja ali dnevni prostor skupnosti  Milena Bon Narodna in univerzitetna knjižnica,  Turjaška 1, 1000 Ljubljana, tel.: ++386 1 5861 313 milena.bon@nuk.uni-lj.si  </vt:lpstr>
      <vt:lpstr>Tretji prostori – nove oaze</vt:lpstr>
      <vt:lpstr>Tretji prostori – nove oaze</vt:lpstr>
      <vt:lpstr>Tretji prostori – nove oaze</vt:lpstr>
      <vt:lpstr>Knjižnica - tretji življenjski prostor</vt:lpstr>
      <vt:lpstr>Knjižnica - tretji življenjski prostor</vt:lpstr>
      <vt:lpstr>Knjižnica - tretji življenjski prostor</vt:lpstr>
      <vt:lpstr>Knjižnica - tretji življenjski prostor</vt:lpstr>
      <vt:lpstr>Knjižnica - tretji življenjski prostor</vt:lpstr>
      <vt:lpstr>Knjižnica - tretji življenjski prostor</vt:lpstr>
      <vt:lpstr>Knjižnica - tretji življenjski prostor</vt:lpstr>
      <vt:lpstr>Uporabnik  - sodelavec knjižnice</vt:lpstr>
      <vt:lpstr>Uporabnik  - sodelavec knjižnice</vt:lpstr>
      <vt:lpstr>Uporabnik  - sodelavec knjižnice</vt:lpstr>
      <vt:lpstr>Uporabnik  - sodelavec knjižnice</vt:lpstr>
      <vt:lpstr>Uporabnik  - sodelavec knjižnice</vt:lpstr>
      <vt:lpstr>Uporabnik  - sodelavec knjižnice</vt:lpstr>
      <vt:lpstr>Uporabnik  - sodelavec knjižnice</vt:lpstr>
      <vt:lpstr>Uporabnik  - sodelavec knjižnice</vt:lpstr>
      <vt:lpstr>Tretji prostor = splošna knjižnica</vt:lpstr>
      <vt:lpstr>„Knjižnica k uporabnikom ali  uporabniki h knjižnici“ </vt:lpstr>
      <vt:lpstr>„Knjižnica k uporabnikom ali  uporabniki h knjižnici“</vt:lpstr>
      <vt:lpstr>„Knjižnica k uporabnikom ali  uporabniki h knjižnici“</vt:lpstr>
      <vt:lpstr>Zgodbe iz knjižnice</vt:lpstr>
      <vt:lpstr>Tretji prostor = splošna knjižnica</vt:lpstr>
      <vt:lpstr>Tretji prostor = splošna knjižnica</vt:lpstr>
      <vt:lpstr>Tretji prostor = splošna knjižnica</vt:lpstr>
      <vt:lpstr>Tretji prostor = splošna knjižnica</vt:lpstr>
      <vt:lpstr>Knjižica danes, jutri</vt:lpstr>
      <vt:lpstr>Konferenca »Next Library« Aarhus, Danska 17. – 18. junij 2013</vt:lpstr>
      <vt:lpstr>PowerPointova predstavitev</vt:lpstr>
      <vt:lpstr>PowerPointova predstavitev</vt:lpstr>
      <vt:lpstr>Konferenca »Next Library« Aarhus, Danska 17. – 18. junij 2013</vt:lpstr>
      <vt:lpstr>Konferenca »Next Library« Aarhus, Danska 17. – 18. junij 2013</vt:lpstr>
      <vt:lpstr>Konferenca »Next Library« Aarhus, Danska 17. – 18. junij 2013</vt:lpstr>
      <vt:lpstr>Konferenca »Next Library« Aarhus, Danska 17. – 18. junij 2013</vt:lpstr>
      <vt:lpstr>Tretji prostori – nove oaze</vt:lpstr>
      <vt:lpstr>Tretji prostori – nove oaze</vt:lpstr>
      <vt:lpstr>Tretji prostori – nove oaze</vt:lpstr>
      <vt:lpstr>„Družabno srce Birminghama."</vt:lpstr>
      <vt:lpstr>Najlepše knjižnice</vt:lpstr>
      <vt:lpstr>Knjižnica – kulturna turistična destinacija</vt:lpstr>
      <vt:lpstr>PowerPointova predstavitev</vt:lpstr>
      <vt:lpstr>Najlepše slovenske knjižnice</vt:lpstr>
      <vt:lpstr>Najlepše slovenske knjižnice</vt:lpstr>
      <vt:lpstr>Najlepše slovenske knjižnice</vt:lpstr>
      <vt:lpstr>Najlepše slovenske knjižnice</vt:lpstr>
      <vt:lpstr>Najlepše slovenske knjižnice</vt:lpstr>
      <vt:lpstr>Kako daleč je knjižnica?</vt:lpstr>
      <vt:lpstr>Kako daleč je knjižnica?</vt:lpstr>
      <vt:lpstr>Kako daleč je knjižnica?</vt:lpstr>
      <vt:lpstr>Kako daleč je knjižnica?</vt:lpstr>
      <vt:lpstr>Kako daleč je knjižnica?</vt:lpstr>
      <vt:lpstr>Slovenske splošne knjižnice kot tretji prostor za vse generacije</vt:lpstr>
      <vt:lpstr>Slovenske splošne knjižnice kot tretji prostor za vse generacije</vt:lpstr>
      <vt:lpstr>Slovenske splošne knjižnice kot tretji prostor za vse generacije</vt:lpstr>
      <vt:lpstr>Slovenske splošne knjižnice kot tretji prostor za vse generacije</vt:lpstr>
      <vt:lpstr>Slovenske splošne knjižnice kot tretji prostor za vse generacije</vt:lpstr>
      <vt:lpstr>Slovenske splošne knjižnice kot tretji prostor za vse generacije</vt:lpstr>
      <vt:lpstr>PowerPointova predstavitev</vt:lpstr>
      <vt:lpstr>PowerPointova predstavitev</vt:lpstr>
      <vt:lpstr>PowerPointova predstavitev</vt:lpstr>
      <vt:lpstr>PowerPointova predstavitev</vt:lpstr>
      <vt:lpstr>PowerPointova predstavitev</vt:lpstr>
      <vt:lpstr>PowerPointova predstavitev</vt:lpstr>
      <vt:lpstr>Aktivna vloga slovenskih knjižnic v družbeni stvarnosti</vt:lpstr>
      <vt:lpstr>Slovenske splošne knjižnice kot tretji prostor za vse generacije</vt:lpstr>
      <vt:lpstr>Slovenske splošne knjižnice kot tretji prostor za vse generacije</vt:lpstr>
      <vt:lpstr>Slovenske splošne knjižnice kot tretji prostor za vse generacije</vt:lpstr>
      <vt:lpstr>»Knjižničarstvo kot odgovornost in drugi pogledi na sodobno vlogo knjižnic« </vt:lpstr>
      <vt:lpstr>Razmislek</vt:lpstr>
      <vt:lpstr>HOW COLLEGE STUDENTS SPEND THEIR TIME IN THE LIBRARY </vt:lpstr>
      <vt:lpstr>Razmislek</vt:lpstr>
      <vt:lpstr>Razmislek</vt:lpstr>
      <vt:lpstr>Razmislek</vt:lpstr>
      <vt:lpstr>PowerPointova predstavitev</vt:lpstr>
      <vt:lpstr>Slovenske splošne knjižnice za prihodnost:  strategija razvoja slovenskih splošnih knjižnic 2013-2020</vt:lpstr>
      <vt:lpstr>PowerPointova predstavitev</vt:lpstr>
      <vt:lpstr>Viri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Diapozitiv 1</dc:title>
  <dc:creator>Milena Bon</dc:creator>
  <cp:lastModifiedBy>Milena Bon</cp:lastModifiedBy>
  <cp:revision>192</cp:revision>
  <cp:lastPrinted>2013-10-08T10:47:55Z</cp:lastPrinted>
  <dcterms:created xsi:type="dcterms:W3CDTF">2009-02-23T13:39:39Z</dcterms:created>
  <dcterms:modified xsi:type="dcterms:W3CDTF">2013-10-08T12:12:43Z</dcterms:modified>
</cp:coreProperties>
</file>